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 id="2147483731" r:id="rId2"/>
  </p:sldMasterIdLst>
  <p:notesMasterIdLst>
    <p:notesMasterId r:id="rId53"/>
  </p:notesMasterIdLst>
  <p:sldIdLst>
    <p:sldId id="404" r:id="rId3"/>
    <p:sldId id="387" r:id="rId4"/>
    <p:sldId id="363" r:id="rId5"/>
    <p:sldId id="364" r:id="rId6"/>
    <p:sldId id="365" r:id="rId7"/>
    <p:sldId id="366" r:id="rId8"/>
    <p:sldId id="367" r:id="rId9"/>
    <p:sldId id="408" r:id="rId10"/>
    <p:sldId id="430" r:id="rId11"/>
    <p:sldId id="429" r:id="rId12"/>
    <p:sldId id="415" r:id="rId13"/>
    <p:sldId id="399" r:id="rId14"/>
    <p:sldId id="369" r:id="rId15"/>
    <p:sldId id="370" r:id="rId16"/>
    <p:sldId id="435" r:id="rId17"/>
    <p:sldId id="371" r:id="rId18"/>
    <p:sldId id="372" r:id="rId19"/>
    <p:sldId id="434" r:id="rId20"/>
    <p:sldId id="373" r:id="rId21"/>
    <p:sldId id="424" r:id="rId22"/>
    <p:sldId id="428" r:id="rId23"/>
    <p:sldId id="374" r:id="rId24"/>
    <p:sldId id="382" r:id="rId25"/>
    <p:sldId id="383" r:id="rId26"/>
    <p:sldId id="394" r:id="rId27"/>
    <p:sldId id="432" r:id="rId28"/>
    <p:sldId id="395" r:id="rId29"/>
    <p:sldId id="416" r:id="rId30"/>
    <p:sldId id="431" r:id="rId31"/>
    <p:sldId id="417" r:id="rId32"/>
    <p:sldId id="398" r:id="rId33"/>
    <p:sldId id="422" r:id="rId34"/>
    <p:sldId id="423" r:id="rId35"/>
    <p:sldId id="405" r:id="rId36"/>
    <p:sldId id="436" r:id="rId37"/>
    <p:sldId id="418" r:id="rId38"/>
    <p:sldId id="501" r:id="rId39"/>
    <p:sldId id="503" r:id="rId40"/>
    <p:sldId id="504" r:id="rId41"/>
    <p:sldId id="505" r:id="rId42"/>
    <p:sldId id="506" r:id="rId43"/>
    <p:sldId id="507" r:id="rId44"/>
    <p:sldId id="472" r:id="rId45"/>
    <p:sldId id="474" r:id="rId46"/>
    <p:sldId id="478" r:id="rId47"/>
    <p:sldId id="479" r:id="rId48"/>
    <p:sldId id="475" r:id="rId49"/>
    <p:sldId id="484" r:id="rId50"/>
    <p:sldId id="480" r:id="rId51"/>
    <p:sldId id="481" r:id="rId5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917" autoAdjust="0"/>
    <p:restoredTop sz="72053" autoAdjust="0"/>
  </p:normalViewPr>
  <p:slideViewPr>
    <p:cSldViewPr>
      <p:cViewPr varScale="1">
        <p:scale>
          <a:sx n="79" d="100"/>
          <a:sy n="79" d="100"/>
        </p:scale>
        <p:origin x="212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846"/>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dgm:t>
        <a:bodyPr/>
        <a:lstStyle/>
        <a:p>
          <a:r>
            <a:rPr lang="en-US" altLang="zh-CN" dirty="0">
              <a:latin typeface="+mj-lt"/>
              <a:ea typeface="+mn-ea"/>
            </a:rPr>
            <a:t>SQL (Structured </a:t>
          </a:r>
          <a:r>
            <a:rPr lang="en-US" dirty="0">
              <a:latin typeface="+mj-lt"/>
              <a:ea typeface="+mn-ea"/>
            </a:rPr>
            <a:t>Query language) provides a uniform interface to the database</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6E680154-9150-A846-896E-99117B1F312B}" type="presOf" srcId="{BF0AA7D3-BD62-0E48-A792-5A662CC5D701}" destId="{C47B15C8-A880-7648-A14E-9CF40B4018BE}" srcOrd="0" destOrd="0" presId="urn:microsoft.com/office/officeart/2005/8/layout/hList1"/>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2899" custLinFactNeighborY="-27471">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A20D515F-D9E0-3246-8F94-50C65147D95E}" type="presOf" srcId="{623B05B2-1965-A44C-B5FB-1C8235B2B6E9}" destId="{11D580D0-2036-634B-94B0-3A6776F9DBF8}" srcOrd="0" destOrd="0" presId="urn:microsoft.com/office/officeart/2005/8/layout/vList2"/>
    <dgm:cxn modelId="{C3FAB743-835B-B34C-9ED9-929BC047E5D7}" type="presOf" srcId="{960F390D-81EA-1B41-975E-5C6B396AA633}" destId="{7F8AABD5-70D7-0449-A833-AAE022172B59}"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dgm:t>
        <a:bodyPr/>
        <a:lstStyle/>
        <a:p>
          <a:endParaRPr lang="en-US"/>
        </a:p>
      </dgm:t>
    </dgm:pt>
    <dgm:pt modelId="{572EE7DF-398B-A543-9D3E-3EA859DEEC12}">
      <dgm:prSet/>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dgm:t>
        <a:bodyPr/>
        <a:lstStyle/>
        <a:p>
          <a:r>
            <a:rPr lang="en-US" dirty="0"/>
            <a:t>Parameterized query insertion</a:t>
          </a:r>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B0FF0038-6463-BC40-898A-D61307F146A9}">
      <dgm:prSet/>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dgm:t>
        <a:bodyPr/>
        <a:lstStyle/>
        <a:p>
          <a:endParaRPr lang="en-US"/>
        </a:p>
      </dgm:t>
    </dgm:pt>
    <dgm:pt modelId="{16AD8A2E-B1ED-994B-A720-8D85DB77A14E}">
      <dgm:prSet/>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custT="1"/>
      <dgm:spPr>
        <a:ln w="25400">
          <a:solidFill>
            <a:schemeClr val="bg1"/>
          </a:solidFill>
        </a:ln>
      </dgm:spPr>
      <dgm:t>
        <a:bodyPr/>
        <a:lstStyle/>
        <a:p>
          <a:pPr rtl="0"/>
          <a:r>
            <a:rPr lang="en-US" sz="1800" b="1" dirty="0"/>
            <a:t>If the user has access to the entire database or just portions of it</a:t>
          </a:r>
          <a:endParaRPr lang="en-US" sz="1800"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custT="1"/>
      <dgm:spPr>
        <a:ln w="25400">
          <a:solidFill>
            <a:schemeClr val="bg1"/>
          </a:solidFill>
        </a:ln>
      </dgm:spPr>
      <dgm:t>
        <a:bodyPr/>
        <a:lstStyle/>
        <a:p>
          <a:pPr rtl="0"/>
          <a:r>
            <a:rPr lang="en-US" sz="1800" b="1" dirty="0"/>
            <a:t>What access rights the user has (create, insert, delete, update, read, write)</a:t>
          </a:r>
          <a:endParaRPr lang="en-US" sz="1800"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custT="1"/>
      <dgm:spPr>
        <a:ln w="25400">
          <a:solidFill>
            <a:schemeClr val="bg1"/>
          </a:solidFill>
        </a:ln>
      </dgm:spPr>
      <dgm:t>
        <a:bodyPr/>
        <a:lstStyle/>
        <a:p>
          <a:pPr rtl="0"/>
          <a:r>
            <a:rPr lang="en-US" sz="1800" b="1" dirty="0"/>
            <a:t>Centralized administration</a:t>
          </a:r>
          <a:endParaRPr lang="en-US" sz="1800"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custT="1"/>
      <dgm:spPr>
        <a:ln w="25400">
          <a:solidFill>
            <a:schemeClr val="bg1"/>
          </a:solidFill>
        </a:ln>
      </dgm:spPr>
      <dgm:t>
        <a:bodyPr/>
        <a:lstStyle/>
        <a:p>
          <a:pPr rtl="0"/>
          <a:r>
            <a:rPr lang="en-US" sz="1600" b="1" dirty="0"/>
            <a:t>Small number of privileged users may grant and revoke access rights</a:t>
          </a:r>
          <a:endParaRPr lang="en-US" sz="1600"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custT="1"/>
      <dgm:spPr>
        <a:ln w="25400">
          <a:solidFill>
            <a:schemeClr val="bg1"/>
          </a:solidFill>
        </a:ln>
      </dgm:spPr>
      <dgm:t>
        <a:bodyPr/>
        <a:lstStyle/>
        <a:p>
          <a:pPr rtl="0"/>
          <a:r>
            <a:rPr lang="en-US" sz="1800" b="1" dirty="0"/>
            <a:t>Ownership-based administration</a:t>
          </a:r>
          <a:endParaRPr lang="en-US" sz="1800"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custT="1"/>
      <dgm:spPr>
        <a:ln w="25400">
          <a:solidFill>
            <a:schemeClr val="bg1"/>
          </a:solidFill>
        </a:ln>
      </dgm:spPr>
      <dgm:t>
        <a:bodyPr/>
        <a:lstStyle/>
        <a:p>
          <a:pPr rtl="0"/>
          <a:r>
            <a:rPr lang="en-US" sz="1600" b="1" dirty="0"/>
            <a:t>The creator of a table may grant and revoke access rights to the table</a:t>
          </a:r>
          <a:endParaRPr lang="en-US" sz="1600"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20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sz="2000"/>
        </a:p>
      </dgm:t>
    </dgm:pt>
    <dgm:pt modelId="{7071FB6B-00F7-384E-A4A3-D3E005662C56}" type="sibTrans" cxnId="{00CD53DC-40C5-4F47-ABCE-BCD3F006446C}">
      <dgm:prSet/>
      <dgm:spPr/>
      <dgm:t>
        <a:bodyPr/>
        <a:lstStyle/>
        <a:p>
          <a:endParaRPr lang="en-US" sz="2000"/>
        </a:p>
      </dgm:t>
    </dgm:pt>
    <dgm:pt modelId="{2FBF415C-5933-0442-BE06-448117A0CA37}">
      <dgm:prSet custT="1"/>
      <dgm:spPr>
        <a:solidFill>
          <a:schemeClr val="accent5"/>
        </a:solidFill>
        <a:ln w="19050">
          <a:solidFill>
            <a:schemeClr val="bg1"/>
          </a:solidFill>
        </a:ln>
      </dgm:spPr>
      <dgm:t>
        <a:bodyPr/>
        <a:lstStyle/>
        <a:p>
          <a:r>
            <a:rPr lang="en-US" sz="2000" dirty="0">
              <a:solidFill>
                <a:schemeClr val="bg1"/>
              </a:solidFill>
              <a:effectLst/>
              <a:latin typeface="+mj-lt"/>
            </a:rPr>
            <a:t>End user</a:t>
          </a:r>
        </a:p>
      </dgm:t>
    </dgm:pt>
    <dgm:pt modelId="{B7BF6BEB-5A14-0346-B7E8-56B69C7E82ED}" type="parTrans" cxnId="{976303D3-6D3A-5B4C-BE1A-85C7C1E5F989}">
      <dgm:prSet/>
      <dgm:spPr/>
      <dgm:t>
        <a:bodyPr/>
        <a:lstStyle/>
        <a:p>
          <a:endParaRPr lang="en-US" sz="2000"/>
        </a:p>
      </dgm:t>
    </dgm:pt>
    <dgm:pt modelId="{D87C1D95-59DE-674A-A60E-9BAE93D4A510}" type="sibTrans" cxnId="{976303D3-6D3A-5B4C-BE1A-85C7C1E5F989}">
      <dgm:prSet/>
      <dgm:spPr/>
      <dgm:t>
        <a:bodyPr/>
        <a:lstStyle/>
        <a:p>
          <a:endParaRPr lang="en-US" sz="2000"/>
        </a:p>
      </dgm:t>
    </dgm:pt>
    <dgm:pt modelId="{EB757D2A-28D2-244C-BAC9-353C6AD5FDE0}">
      <dgm:prSet custT="1"/>
      <dgm:spPr>
        <a:ln w="19050">
          <a:solidFill>
            <a:schemeClr val="bg1"/>
          </a:solidFill>
        </a:ln>
      </dgm:spPr>
      <dgm:t>
        <a:bodyPr/>
        <a:lstStyle/>
        <a:p>
          <a:r>
            <a:rPr lang="en-US" sz="16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sz="2000"/>
        </a:p>
      </dgm:t>
    </dgm:pt>
    <dgm:pt modelId="{948E45A3-B7B6-A640-97ED-2EC296E3DAE2}" type="sibTrans" cxnId="{636CFA4D-344C-5B40-97C2-CB947EED6815}">
      <dgm:prSet/>
      <dgm:spPr/>
      <dgm:t>
        <a:bodyPr/>
        <a:lstStyle/>
        <a:p>
          <a:endParaRPr lang="en-US" sz="2000"/>
        </a:p>
      </dgm:t>
    </dgm:pt>
    <dgm:pt modelId="{BB163543-EFCD-E84A-9737-549C945F9EE9}">
      <dgm:prSet custT="1"/>
      <dgm:spPr>
        <a:solidFill>
          <a:schemeClr val="accent5"/>
        </a:solidFill>
        <a:ln w="19050">
          <a:solidFill>
            <a:schemeClr val="bg1"/>
          </a:solidFill>
        </a:ln>
      </dgm:spPr>
      <dgm:t>
        <a:bodyPr/>
        <a:lstStyle/>
        <a:p>
          <a:r>
            <a:rPr lang="en-US" sz="20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sz="2000"/>
        </a:p>
      </dgm:t>
    </dgm:pt>
    <dgm:pt modelId="{80AED100-8F8E-3649-90C6-F7A305ACB602}" type="sibTrans" cxnId="{E2BC0F2E-0987-5D46-BF08-A32C9A85C72B}">
      <dgm:prSet/>
      <dgm:spPr/>
      <dgm:t>
        <a:bodyPr/>
        <a:lstStyle/>
        <a:p>
          <a:endParaRPr lang="en-US" sz="2000"/>
        </a:p>
      </dgm:t>
    </dgm:pt>
    <dgm:pt modelId="{60DB49EC-3C25-5E42-AFDD-57D4BCEE3D46}">
      <dgm:prSet custT="1"/>
      <dgm:spPr>
        <a:ln w="19050">
          <a:solidFill>
            <a:schemeClr val="bg1"/>
          </a:solidFill>
        </a:ln>
      </dgm:spPr>
      <dgm:t>
        <a:bodyPr/>
        <a:lstStyle/>
        <a:p>
          <a:r>
            <a:rPr lang="en-US" sz="16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sz="2000"/>
        </a:p>
      </dgm:t>
    </dgm:pt>
    <dgm:pt modelId="{5DA5D212-08C6-D047-94E2-BF14052D8504}" type="sibTrans" cxnId="{3182F4A5-734A-AE45-97ED-CFFF2EBCD75F}">
      <dgm:prSet/>
      <dgm:spPr/>
      <dgm:t>
        <a:bodyPr/>
        <a:lstStyle/>
        <a:p>
          <a:endParaRPr lang="en-US" sz="2000"/>
        </a:p>
      </dgm:t>
    </dgm:pt>
    <dgm:pt modelId="{5ABD1CB0-9C1C-7F46-8517-75393D7A26F9}">
      <dgm:prSet custT="1"/>
      <dgm:spPr>
        <a:ln w="19050">
          <a:solidFill>
            <a:schemeClr val="bg1"/>
          </a:solidFill>
        </a:ln>
      </dgm:spPr>
      <dgm:t>
        <a:bodyPr/>
        <a:lstStyle/>
        <a:p>
          <a:r>
            <a:rPr lang="en-US" sz="1600" dirty="0">
              <a:effectLst/>
              <a:latin typeface="+mj-lt"/>
              <a:ea typeface="ＭＳ Ｐゴシック" pitchFamily="-109" charset="-128"/>
            </a:rPr>
            <a:t>An end user who owns database objects as part of an application</a:t>
          </a:r>
          <a:endParaRPr lang="en-US" sz="1800" dirty="0">
            <a:effectLst/>
            <a:latin typeface="+mj-lt"/>
          </a:endParaRPr>
        </a:p>
      </dgm:t>
    </dgm:pt>
    <dgm:pt modelId="{DF240F3E-0077-1E4D-AA2A-F7313EF20117}" type="parTrans" cxnId="{89F67F8C-0D6B-D941-B9B4-95EBD7BD91E4}">
      <dgm:prSet/>
      <dgm:spPr/>
      <dgm:t>
        <a:bodyPr/>
        <a:lstStyle/>
        <a:p>
          <a:endParaRPr lang="en-US" sz="2000"/>
        </a:p>
      </dgm:t>
    </dgm:pt>
    <dgm:pt modelId="{B32B0882-3FCB-BF40-8B3F-B0854A5EED26}" type="sibTrans" cxnId="{89F67F8C-0D6B-D941-B9B4-95EBD7BD91E4}">
      <dgm:prSet/>
      <dgm:spPr/>
      <dgm:t>
        <a:bodyPr/>
        <a:lstStyle/>
        <a:p>
          <a:endParaRPr lang="en-US" sz="2000"/>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636CFA4D-344C-5B40-97C2-CB947EED6815}" srcId="{2FBF415C-5933-0442-BE06-448117A0CA37}" destId="{EB757D2A-28D2-244C-BAC9-353C6AD5FDE0}" srcOrd="0" destOrd="0" parTransId="{610DD4F8-AAF6-934A-9E06-6A60E869A9DD}" sibTransId="{948E45A3-B7B6-A640-97ED-2EC296E3DAE2}"/>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Two approaches</a:t>
          </a:r>
          <a:endParaRPr lang="en-US" sz="1600"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Inference detection 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Inference detection 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2E12D3-05FA-354D-87C3-5CB631BC09B5}"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6B46145D-088C-DB4B-AAE3-54ACC3E983A9}">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Public cloud</a:t>
          </a:r>
        </a:p>
      </dgm:t>
    </dgm:pt>
    <dgm:pt modelId="{4ED2FA9D-AC14-F84A-B7DC-8133C2E64CB7}" type="parTrans" cxnId="{2C555AFB-6BDA-084F-82DF-746610906D36}">
      <dgm:prSet/>
      <dgm:spPr/>
      <dgm:t>
        <a:bodyPr/>
        <a:lstStyle/>
        <a:p>
          <a:endParaRPr lang="en-US"/>
        </a:p>
      </dgm:t>
    </dgm:pt>
    <dgm:pt modelId="{AEA77169-AE69-864B-B139-2C32D6F070EF}" type="sibTrans" cxnId="{2C555AFB-6BDA-084F-82DF-746610906D36}">
      <dgm:prSet/>
      <dgm:spPr/>
      <dgm:t>
        <a:bodyPr/>
        <a:lstStyle/>
        <a:p>
          <a:endParaRPr lang="en-US"/>
        </a:p>
      </dgm:t>
    </dgm:pt>
    <dgm:pt modelId="{F94D2EC8-581C-2348-892C-FBA48FAA78C2}">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made available to the general public or a large industry group and is owned by an organization selling cloud services</a:t>
          </a:r>
        </a:p>
      </dgm:t>
    </dgm:pt>
    <dgm:pt modelId="{441474F4-2C6A-2F46-A395-FAC7008CEF5E}" type="parTrans" cxnId="{BF5294A4-9039-AF4A-9D4D-1536E3A8EEC0}">
      <dgm:prSet/>
      <dgm:spPr/>
      <dgm:t>
        <a:bodyPr/>
        <a:lstStyle/>
        <a:p>
          <a:endParaRPr lang="en-US"/>
        </a:p>
      </dgm:t>
    </dgm:pt>
    <dgm:pt modelId="{33D57992-30B2-094C-9AD0-CEF893B327AF}" type="sibTrans" cxnId="{BF5294A4-9039-AF4A-9D4D-1536E3A8EEC0}">
      <dgm:prSet/>
      <dgm:spPr/>
      <dgm:t>
        <a:bodyPr/>
        <a:lstStyle/>
        <a:p>
          <a:endParaRPr lang="en-US"/>
        </a:p>
      </dgm:t>
    </dgm:pt>
    <dgm:pt modelId="{0DAC8C04-2692-574A-BD45-B1B26BC08EDC}">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Private cloud</a:t>
          </a:r>
        </a:p>
      </dgm:t>
    </dgm:pt>
    <dgm:pt modelId="{E28AE89D-2A94-4A4A-9FDE-F69E1F3ADD0C}" type="parTrans" cxnId="{34CD0E62-D9A3-0A47-927A-F60F628A3732}">
      <dgm:prSet/>
      <dgm:spPr/>
      <dgm:t>
        <a:bodyPr/>
        <a:lstStyle/>
        <a:p>
          <a:endParaRPr lang="en-US"/>
        </a:p>
      </dgm:t>
    </dgm:pt>
    <dgm:pt modelId="{03AA40AD-F6C6-9645-A5ED-6336CA386FD5}" type="sibTrans" cxnId="{34CD0E62-D9A3-0A47-927A-F60F628A3732}">
      <dgm:prSet/>
      <dgm:spPr/>
      <dgm:t>
        <a:bodyPr/>
        <a:lstStyle/>
        <a:p>
          <a:endParaRPr lang="en-US"/>
        </a:p>
      </dgm:t>
    </dgm:pt>
    <dgm:pt modelId="{6EFDD71D-23FA-9848-9709-2F8FC3A89DD9}">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operated solely for an organization</a:t>
          </a:r>
        </a:p>
      </dgm:t>
    </dgm:pt>
    <dgm:pt modelId="{6394D0ED-D40E-B447-BD6A-30171F4EBA46}" type="parTrans" cxnId="{9F7A0EA0-358B-8146-B4ED-26C647F567E1}">
      <dgm:prSet/>
      <dgm:spPr/>
      <dgm:t>
        <a:bodyPr/>
        <a:lstStyle/>
        <a:p>
          <a:endParaRPr lang="en-US"/>
        </a:p>
      </dgm:t>
    </dgm:pt>
    <dgm:pt modelId="{326A1000-1DDF-7748-A458-4E6655040C4A}" type="sibTrans" cxnId="{9F7A0EA0-358B-8146-B4ED-26C647F567E1}">
      <dgm:prSet/>
      <dgm:spPr/>
      <dgm:t>
        <a:bodyPr/>
        <a:lstStyle/>
        <a:p>
          <a:endParaRPr lang="en-US"/>
        </a:p>
      </dgm:t>
    </dgm:pt>
    <dgm:pt modelId="{D423A223-F488-6243-A387-2E3406E3B70C}">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It may be managed by the organization or a third party and may exist on premise or off premise</a:t>
          </a:r>
        </a:p>
      </dgm:t>
    </dgm:pt>
    <dgm:pt modelId="{3A33A3BD-F104-EA40-A672-522C86BFA282}" type="parTrans" cxnId="{59084E4E-C998-C54B-817F-2D0AFECA1BFE}">
      <dgm:prSet/>
      <dgm:spPr/>
      <dgm:t>
        <a:bodyPr/>
        <a:lstStyle/>
        <a:p>
          <a:endParaRPr lang="en-US"/>
        </a:p>
      </dgm:t>
    </dgm:pt>
    <dgm:pt modelId="{E1BDD2C0-26B0-674E-8CF0-5B3FDC0F0309}" type="sibTrans" cxnId="{59084E4E-C998-C54B-817F-2D0AFECA1BFE}">
      <dgm:prSet/>
      <dgm:spPr/>
      <dgm:t>
        <a:bodyPr/>
        <a:lstStyle/>
        <a:p>
          <a:endParaRPr lang="en-US"/>
        </a:p>
      </dgm:t>
    </dgm:pt>
    <dgm:pt modelId="{B32C855A-A26A-B043-8800-BB0FF10E42D7}">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provider is responsible only for infrastructure and not for control</a:t>
          </a:r>
        </a:p>
      </dgm:t>
    </dgm:pt>
    <dgm:pt modelId="{F616D66E-0D33-3B40-B1C7-9E1C44D05926}" type="parTrans" cxnId="{8294A2B1-4FEE-6C47-83F5-997AE053995B}">
      <dgm:prSet/>
      <dgm:spPr/>
      <dgm:t>
        <a:bodyPr/>
        <a:lstStyle/>
        <a:p>
          <a:endParaRPr lang="en-US"/>
        </a:p>
      </dgm:t>
    </dgm:pt>
    <dgm:pt modelId="{26BDFCEB-DDB5-3049-9BDE-3DB76AFAEDA7}" type="sibTrans" cxnId="{8294A2B1-4FEE-6C47-83F5-997AE053995B}">
      <dgm:prSet/>
      <dgm:spPr/>
      <dgm:t>
        <a:bodyPr/>
        <a:lstStyle/>
        <a:p>
          <a:endParaRPr lang="en-US"/>
        </a:p>
      </dgm:t>
    </dgm:pt>
    <dgm:pt modelId="{853EF3CE-0745-D84E-82AE-DDFDAFF41709}">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Community cloud</a:t>
          </a:r>
        </a:p>
      </dgm:t>
    </dgm:pt>
    <dgm:pt modelId="{891FF7D3-69ED-0F4B-9953-09AC2B286841}" type="parTrans" cxnId="{A64FA1C4-2AB2-F940-A7AA-4B13342999C0}">
      <dgm:prSet/>
      <dgm:spPr/>
      <dgm:t>
        <a:bodyPr/>
        <a:lstStyle/>
        <a:p>
          <a:endParaRPr lang="en-US"/>
        </a:p>
      </dgm:t>
    </dgm:pt>
    <dgm:pt modelId="{88E14263-852F-8847-8A25-0DD2DAA2F78A}" type="sibTrans" cxnId="{A64FA1C4-2AB2-F940-A7AA-4B13342999C0}">
      <dgm:prSet/>
      <dgm:spPr/>
      <dgm:t>
        <a:bodyPr/>
        <a:lstStyle/>
        <a:p>
          <a:endParaRPr lang="en-US"/>
        </a:p>
      </dgm:t>
    </dgm:pt>
    <dgm:pt modelId="{49CE5EAE-0398-1F45-95A5-60D358265518}">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shared by several organizations and supports a specific community that has shared concerns</a:t>
          </a:r>
        </a:p>
      </dgm:t>
    </dgm:pt>
    <dgm:pt modelId="{5D15DA17-EB55-7F4C-B5E8-2CC88137716A}" type="parTrans" cxnId="{D5CA3A6F-099A-D54D-AAF6-5D777A7A3F18}">
      <dgm:prSet/>
      <dgm:spPr/>
      <dgm:t>
        <a:bodyPr/>
        <a:lstStyle/>
        <a:p>
          <a:endParaRPr lang="en-US"/>
        </a:p>
      </dgm:t>
    </dgm:pt>
    <dgm:pt modelId="{AE329D8A-C626-AB4C-AA7E-45490D415CED}" type="sibTrans" cxnId="{D5CA3A6F-099A-D54D-AAF6-5D777A7A3F18}">
      <dgm:prSet/>
      <dgm:spPr/>
      <dgm:t>
        <a:bodyPr/>
        <a:lstStyle/>
        <a:p>
          <a:endParaRPr lang="en-US"/>
        </a:p>
      </dgm:t>
    </dgm:pt>
    <dgm:pt modelId="{83170DA2-0667-BD49-BB59-3D3F326258EF}">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It may be managed by the organizations or a third party and may exist on premise or off premise</a:t>
          </a:r>
        </a:p>
      </dgm:t>
    </dgm:pt>
    <dgm:pt modelId="{2ABDC45F-6A0D-F144-8923-9820843B8775}" type="parTrans" cxnId="{84096B92-18F0-6E4D-9410-54E3C50C08B0}">
      <dgm:prSet/>
      <dgm:spPr/>
      <dgm:t>
        <a:bodyPr/>
        <a:lstStyle/>
        <a:p>
          <a:endParaRPr lang="en-US"/>
        </a:p>
      </dgm:t>
    </dgm:pt>
    <dgm:pt modelId="{A340D79B-FF08-F34B-9554-3CC23647CA8B}" type="sibTrans" cxnId="{84096B92-18F0-6E4D-9410-54E3C50C08B0}">
      <dgm:prSet/>
      <dgm:spPr/>
      <dgm:t>
        <a:bodyPr/>
        <a:lstStyle/>
        <a:p>
          <a:endParaRPr lang="en-US"/>
        </a:p>
      </dgm:t>
    </dgm:pt>
    <dgm:pt modelId="{9F823C0C-3D05-2D4E-A0A2-834AB50EA06C}">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Hybrid cloud</a:t>
          </a:r>
        </a:p>
      </dgm:t>
    </dgm:pt>
    <dgm:pt modelId="{3E231542-E844-F144-BCFD-BFC0F170F5C6}" type="parTrans" cxnId="{1E326449-CA82-8A4E-B1AC-601CDCE0CF88}">
      <dgm:prSet/>
      <dgm:spPr/>
      <dgm:t>
        <a:bodyPr/>
        <a:lstStyle/>
        <a:p>
          <a:endParaRPr lang="en-US"/>
        </a:p>
      </dgm:t>
    </dgm:pt>
    <dgm:pt modelId="{5A6AEC36-71CE-BB42-B816-6B3DC49C72AE}" type="sibTrans" cxnId="{1E326449-CA82-8A4E-B1AC-601CDCE0CF88}">
      <dgm:prSet/>
      <dgm:spPr/>
      <dgm:t>
        <a:bodyPr/>
        <a:lstStyle/>
        <a:p>
          <a:endParaRPr lang="en-US"/>
        </a:p>
      </dgm:t>
    </dgm:pt>
    <dgm:pt modelId="{67D4E272-AD66-AF4D-BB2C-2C6EB295247A}">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a composition of two or more clouds</a:t>
          </a:r>
        </a:p>
      </dgm:t>
    </dgm:pt>
    <dgm:pt modelId="{EE7FE38D-B1A3-FF4E-904E-B6724A01AAFF}" type="parTrans" cxnId="{9DCDCA0E-316A-7047-A58D-7B0A1201D51F}">
      <dgm:prSet/>
      <dgm:spPr/>
      <dgm:t>
        <a:bodyPr/>
        <a:lstStyle/>
        <a:p>
          <a:endParaRPr lang="en-US"/>
        </a:p>
      </dgm:t>
    </dgm:pt>
    <dgm:pt modelId="{BBAE48C0-1CB6-034C-B71E-A17B1E47386A}" type="sibTrans" cxnId="{9DCDCA0E-316A-7047-A58D-7B0A1201D51F}">
      <dgm:prSet/>
      <dgm:spPr/>
      <dgm:t>
        <a:bodyPr/>
        <a:lstStyle/>
        <a:p>
          <a:endParaRPr lang="en-US"/>
        </a:p>
      </dgm:t>
    </dgm:pt>
    <dgm:pt modelId="{28CA5AF2-085F-5940-B4FF-701A0FDE6C5B}">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provider is responsible both for the cloud infrastructure and for the control of data and operations within the cloud</a:t>
          </a:r>
        </a:p>
      </dgm:t>
    </dgm:pt>
    <dgm:pt modelId="{74ABE3F7-96FB-0E44-98EF-52112498AC8B}" type="sibTrans" cxnId="{936D53CF-B767-6E46-B7B6-E6C022CD31F1}">
      <dgm:prSet/>
      <dgm:spPr/>
      <dgm:t>
        <a:bodyPr/>
        <a:lstStyle/>
        <a:p>
          <a:endParaRPr lang="en-US"/>
        </a:p>
      </dgm:t>
    </dgm:pt>
    <dgm:pt modelId="{EF0F4287-D30C-364D-B869-F73BC742D6C0}" type="parTrans" cxnId="{936D53CF-B767-6E46-B7B6-E6C022CD31F1}">
      <dgm:prSet/>
      <dgm:spPr/>
      <dgm:t>
        <a:bodyPr/>
        <a:lstStyle/>
        <a:p>
          <a:endParaRPr lang="en-US"/>
        </a:p>
      </dgm:t>
    </dgm:pt>
    <dgm:pt modelId="{F6299E7D-B558-AA4C-B54E-43D8E1D39FFA}" type="pres">
      <dgm:prSet presAssocID="{672E12D3-05FA-354D-87C3-5CB631BC09B5}" presName="matrix" presStyleCnt="0">
        <dgm:presLayoutVars>
          <dgm:chMax val="1"/>
          <dgm:dir/>
          <dgm:resizeHandles val="exact"/>
        </dgm:presLayoutVars>
      </dgm:prSet>
      <dgm:spPr/>
    </dgm:pt>
    <dgm:pt modelId="{3943F94D-2803-5148-ACDA-EFDF13576304}" type="pres">
      <dgm:prSet presAssocID="{672E12D3-05FA-354D-87C3-5CB631BC09B5}" presName="diamond" presStyleLbl="bgShp" presStyleIdx="0" presStyleCnt="1" custLinFactNeighborX="-11744"/>
      <dgm:spPr>
        <a:solidFill>
          <a:schemeClr val="tx1"/>
        </a:solidFill>
      </dgm:spPr>
    </dgm:pt>
    <dgm:pt modelId="{7A51407F-DCFD-8B47-A1CB-780E79F19ABA}" type="pres">
      <dgm:prSet presAssocID="{672E12D3-05FA-354D-87C3-5CB631BC09B5}" presName="quad1" presStyleLbl="node1" presStyleIdx="0" presStyleCnt="4" custScaleX="154485" custScaleY="137608" custLinFactNeighborX="-40235" custLinFactNeighborY="-1449">
        <dgm:presLayoutVars>
          <dgm:chMax val="0"/>
          <dgm:chPref val="0"/>
          <dgm:bulletEnabled val="1"/>
        </dgm:presLayoutVars>
      </dgm:prSet>
      <dgm:spPr/>
    </dgm:pt>
    <dgm:pt modelId="{81155ED7-A63C-0F48-B6CF-0C88DB8B778A}" type="pres">
      <dgm:prSet presAssocID="{672E12D3-05FA-354D-87C3-5CB631BC09B5}" presName="quad2" presStyleLbl="node1" presStyleIdx="1" presStyleCnt="4" custScaleX="157642" custScaleY="138415" custLinFactNeighborX="7475" custLinFactNeighborY="-1449">
        <dgm:presLayoutVars>
          <dgm:chMax val="0"/>
          <dgm:chPref val="0"/>
          <dgm:bulletEnabled val="1"/>
        </dgm:presLayoutVars>
      </dgm:prSet>
      <dgm:spPr/>
    </dgm:pt>
    <dgm:pt modelId="{CBF38E0F-6CD0-D545-9A2B-E219FBA2A6C5}" type="pres">
      <dgm:prSet presAssocID="{672E12D3-05FA-354D-87C3-5CB631BC09B5}" presName="quad3" presStyleLbl="node1" presStyleIdx="2" presStyleCnt="4" custScaleX="154485" custScaleY="129494" custLinFactNeighborX="-40235" custLinFactNeighborY="3374">
        <dgm:presLayoutVars>
          <dgm:chMax val="0"/>
          <dgm:chPref val="0"/>
          <dgm:bulletEnabled val="1"/>
        </dgm:presLayoutVars>
      </dgm:prSet>
      <dgm:spPr/>
    </dgm:pt>
    <dgm:pt modelId="{364AD296-CCF5-F24D-B687-2F9F7DDECCB7}" type="pres">
      <dgm:prSet presAssocID="{672E12D3-05FA-354D-87C3-5CB631BC09B5}" presName="quad4" presStyleLbl="node1" presStyleIdx="3" presStyleCnt="4" custScaleX="154485" custScaleY="129494" custLinFactNeighborX="5896" custLinFactNeighborY="3374">
        <dgm:presLayoutVars>
          <dgm:chMax val="0"/>
          <dgm:chPref val="0"/>
          <dgm:bulletEnabled val="1"/>
        </dgm:presLayoutVars>
      </dgm:prSet>
      <dgm:spPr/>
    </dgm:pt>
  </dgm:ptLst>
  <dgm:cxnLst>
    <dgm:cxn modelId="{9DCDCA0E-316A-7047-A58D-7B0A1201D51F}" srcId="{9F823C0C-3D05-2D4E-A0A2-834AB50EA06C}" destId="{67D4E272-AD66-AF4D-BB2C-2C6EB295247A}" srcOrd="0" destOrd="0" parTransId="{EE7FE38D-B1A3-FF4E-904E-B6724A01AAFF}" sibTransId="{BBAE48C0-1CB6-034C-B71E-A17B1E47386A}"/>
    <dgm:cxn modelId="{E06DEC12-9DC0-3746-8252-7923475CDFF5}" type="presOf" srcId="{83170DA2-0667-BD49-BB59-3D3F326258EF}" destId="{CBF38E0F-6CD0-D545-9A2B-E219FBA2A6C5}" srcOrd="0" destOrd="2" presId="urn:microsoft.com/office/officeart/2005/8/layout/matrix3"/>
    <dgm:cxn modelId="{1F2B8229-3780-3044-9B65-FBB084502E3C}" type="presOf" srcId="{67D4E272-AD66-AF4D-BB2C-2C6EB295247A}" destId="{364AD296-CCF5-F24D-B687-2F9F7DDECCB7}" srcOrd="0" destOrd="1" presId="urn:microsoft.com/office/officeart/2005/8/layout/matrix3"/>
    <dgm:cxn modelId="{27A1D234-2311-784A-86C4-D6AD93CD91E0}" type="presOf" srcId="{672E12D3-05FA-354D-87C3-5CB631BC09B5}" destId="{F6299E7D-B558-AA4C-B54E-43D8E1D39FFA}" srcOrd="0" destOrd="0" presId="urn:microsoft.com/office/officeart/2005/8/layout/matrix3"/>
    <dgm:cxn modelId="{3BB1B75D-4553-1E48-BC7B-00397614DF09}" type="presOf" srcId="{0DAC8C04-2692-574A-BD45-B1B26BC08EDC}" destId="{81155ED7-A63C-0F48-B6CF-0C88DB8B778A}" srcOrd="0" destOrd="0" presId="urn:microsoft.com/office/officeart/2005/8/layout/matrix3"/>
    <dgm:cxn modelId="{34CD0E62-D9A3-0A47-927A-F60F628A3732}" srcId="{672E12D3-05FA-354D-87C3-5CB631BC09B5}" destId="{0DAC8C04-2692-574A-BD45-B1B26BC08EDC}" srcOrd="1" destOrd="0" parTransId="{E28AE89D-2A94-4A4A-9FDE-F69E1F3ADD0C}" sibTransId="{03AA40AD-F6C6-9645-A5ED-6336CA386FD5}"/>
    <dgm:cxn modelId="{B023AB62-FA0C-9D4A-8261-185FF6F83259}" type="presOf" srcId="{49CE5EAE-0398-1F45-95A5-60D358265518}" destId="{CBF38E0F-6CD0-D545-9A2B-E219FBA2A6C5}" srcOrd="0" destOrd="1" presId="urn:microsoft.com/office/officeart/2005/8/layout/matrix3"/>
    <dgm:cxn modelId="{5DEDE562-2E5F-7F47-9789-4164B7C95066}" type="presOf" srcId="{28CA5AF2-085F-5940-B4FF-701A0FDE6C5B}" destId="{7A51407F-DCFD-8B47-A1CB-780E79F19ABA}" srcOrd="0" destOrd="2" presId="urn:microsoft.com/office/officeart/2005/8/layout/matrix3"/>
    <dgm:cxn modelId="{01EAB345-9330-8B48-850D-E6534F96889B}" type="presOf" srcId="{853EF3CE-0745-D84E-82AE-DDFDAFF41709}" destId="{CBF38E0F-6CD0-D545-9A2B-E219FBA2A6C5}" srcOrd="0" destOrd="0" presId="urn:microsoft.com/office/officeart/2005/8/layout/matrix3"/>
    <dgm:cxn modelId="{1E326449-CA82-8A4E-B1AC-601CDCE0CF88}" srcId="{672E12D3-05FA-354D-87C3-5CB631BC09B5}" destId="{9F823C0C-3D05-2D4E-A0A2-834AB50EA06C}" srcOrd="3" destOrd="0" parTransId="{3E231542-E844-F144-BCFD-BFC0F170F5C6}" sibTransId="{5A6AEC36-71CE-BB42-B816-6B3DC49C72AE}"/>
    <dgm:cxn modelId="{59084E4E-C998-C54B-817F-2D0AFECA1BFE}" srcId="{0DAC8C04-2692-574A-BD45-B1B26BC08EDC}" destId="{D423A223-F488-6243-A387-2E3406E3B70C}" srcOrd="1" destOrd="0" parTransId="{3A33A3BD-F104-EA40-A672-522C86BFA282}" sibTransId="{E1BDD2C0-26B0-674E-8CF0-5B3FDC0F0309}"/>
    <dgm:cxn modelId="{D5CA3A6F-099A-D54D-AAF6-5D777A7A3F18}" srcId="{853EF3CE-0745-D84E-82AE-DDFDAFF41709}" destId="{49CE5EAE-0398-1F45-95A5-60D358265518}" srcOrd="0" destOrd="0" parTransId="{5D15DA17-EB55-7F4C-B5E8-2CC88137716A}" sibTransId="{AE329D8A-C626-AB4C-AA7E-45490D415CED}"/>
    <dgm:cxn modelId="{84096B92-18F0-6E4D-9410-54E3C50C08B0}" srcId="{853EF3CE-0745-D84E-82AE-DDFDAFF41709}" destId="{83170DA2-0667-BD49-BB59-3D3F326258EF}" srcOrd="1" destOrd="0" parTransId="{2ABDC45F-6A0D-F144-8923-9820843B8775}" sibTransId="{A340D79B-FF08-F34B-9554-3CC23647CA8B}"/>
    <dgm:cxn modelId="{9F7A0EA0-358B-8146-B4ED-26C647F567E1}" srcId="{0DAC8C04-2692-574A-BD45-B1B26BC08EDC}" destId="{6EFDD71D-23FA-9848-9709-2F8FC3A89DD9}" srcOrd="0" destOrd="0" parTransId="{6394D0ED-D40E-B447-BD6A-30171F4EBA46}" sibTransId="{326A1000-1DDF-7748-A458-4E6655040C4A}"/>
    <dgm:cxn modelId="{BF5294A4-9039-AF4A-9D4D-1536E3A8EEC0}" srcId="{6B46145D-088C-DB4B-AAE3-54ACC3E983A9}" destId="{F94D2EC8-581C-2348-892C-FBA48FAA78C2}" srcOrd="0" destOrd="0" parTransId="{441474F4-2C6A-2F46-A395-FAC7008CEF5E}" sibTransId="{33D57992-30B2-094C-9AD0-CEF893B327AF}"/>
    <dgm:cxn modelId="{8294A2B1-4FEE-6C47-83F5-997AE053995B}" srcId="{0DAC8C04-2692-574A-BD45-B1B26BC08EDC}" destId="{B32C855A-A26A-B043-8800-BB0FF10E42D7}" srcOrd="2" destOrd="0" parTransId="{F616D66E-0D33-3B40-B1C7-9E1C44D05926}" sibTransId="{26BDFCEB-DDB5-3049-9BDE-3DB76AFAEDA7}"/>
    <dgm:cxn modelId="{A64FA1C4-2AB2-F940-A7AA-4B13342999C0}" srcId="{672E12D3-05FA-354D-87C3-5CB631BC09B5}" destId="{853EF3CE-0745-D84E-82AE-DDFDAFF41709}" srcOrd="2" destOrd="0" parTransId="{891FF7D3-69ED-0F4B-9953-09AC2B286841}" sibTransId="{88E14263-852F-8847-8A25-0DD2DAA2F78A}"/>
    <dgm:cxn modelId="{936D53CF-B767-6E46-B7B6-E6C022CD31F1}" srcId="{6B46145D-088C-DB4B-AAE3-54ACC3E983A9}" destId="{28CA5AF2-085F-5940-B4FF-701A0FDE6C5B}" srcOrd="1" destOrd="0" parTransId="{EF0F4287-D30C-364D-B869-F73BC742D6C0}" sibTransId="{74ABE3F7-96FB-0E44-98EF-52112498AC8B}"/>
    <dgm:cxn modelId="{31D21BDC-B2C2-9E49-9233-2E3179F40C25}" type="presOf" srcId="{D423A223-F488-6243-A387-2E3406E3B70C}" destId="{81155ED7-A63C-0F48-B6CF-0C88DB8B778A}" srcOrd="0" destOrd="2" presId="urn:microsoft.com/office/officeart/2005/8/layout/matrix3"/>
    <dgm:cxn modelId="{5A0483E7-98DD-D548-A2C9-28916CFDCB0A}" type="presOf" srcId="{6EFDD71D-23FA-9848-9709-2F8FC3A89DD9}" destId="{81155ED7-A63C-0F48-B6CF-0C88DB8B778A}" srcOrd="0" destOrd="1" presId="urn:microsoft.com/office/officeart/2005/8/layout/matrix3"/>
    <dgm:cxn modelId="{56E7ADE7-2591-284E-BE61-A92BF42747B2}" type="presOf" srcId="{6B46145D-088C-DB4B-AAE3-54ACC3E983A9}" destId="{7A51407F-DCFD-8B47-A1CB-780E79F19ABA}" srcOrd="0" destOrd="0" presId="urn:microsoft.com/office/officeart/2005/8/layout/matrix3"/>
    <dgm:cxn modelId="{D6C31DEC-5B1B-0E44-BA39-1DF7A42C7245}" type="presOf" srcId="{9F823C0C-3D05-2D4E-A0A2-834AB50EA06C}" destId="{364AD296-CCF5-F24D-B687-2F9F7DDECCB7}" srcOrd="0" destOrd="0" presId="urn:microsoft.com/office/officeart/2005/8/layout/matrix3"/>
    <dgm:cxn modelId="{4507E2EE-9D17-B84D-9918-7AFCDF7C3392}" type="presOf" srcId="{B32C855A-A26A-B043-8800-BB0FF10E42D7}" destId="{81155ED7-A63C-0F48-B6CF-0C88DB8B778A}" srcOrd="0" destOrd="3" presId="urn:microsoft.com/office/officeart/2005/8/layout/matrix3"/>
    <dgm:cxn modelId="{2C555AFB-6BDA-084F-82DF-746610906D36}" srcId="{672E12D3-05FA-354D-87C3-5CB631BC09B5}" destId="{6B46145D-088C-DB4B-AAE3-54ACC3E983A9}" srcOrd="0" destOrd="0" parTransId="{4ED2FA9D-AC14-F84A-B7DC-8133C2E64CB7}" sibTransId="{AEA77169-AE69-864B-B139-2C32D6F070EF}"/>
    <dgm:cxn modelId="{9E9802FF-3B4D-5041-AF2C-8C2CE1071129}" type="presOf" srcId="{F94D2EC8-581C-2348-892C-FBA48FAA78C2}" destId="{7A51407F-DCFD-8B47-A1CB-780E79F19ABA}" srcOrd="0" destOrd="1" presId="urn:microsoft.com/office/officeart/2005/8/layout/matrix3"/>
    <dgm:cxn modelId="{4186C04A-ADA7-DC4B-8F08-62F347857CB7}" type="presParOf" srcId="{F6299E7D-B558-AA4C-B54E-43D8E1D39FFA}" destId="{3943F94D-2803-5148-ACDA-EFDF13576304}" srcOrd="0" destOrd="0" presId="urn:microsoft.com/office/officeart/2005/8/layout/matrix3"/>
    <dgm:cxn modelId="{439EAF08-D45F-CF43-A95A-FD68143A6557}" type="presParOf" srcId="{F6299E7D-B558-AA4C-B54E-43D8E1D39FFA}" destId="{7A51407F-DCFD-8B47-A1CB-780E79F19ABA}" srcOrd="1" destOrd="0" presId="urn:microsoft.com/office/officeart/2005/8/layout/matrix3"/>
    <dgm:cxn modelId="{F63EBC30-F571-9D49-AF3F-82044CCAECB4}" type="presParOf" srcId="{F6299E7D-B558-AA4C-B54E-43D8E1D39FFA}" destId="{81155ED7-A63C-0F48-B6CF-0C88DB8B778A}" srcOrd="2" destOrd="0" presId="urn:microsoft.com/office/officeart/2005/8/layout/matrix3"/>
    <dgm:cxn modelId="{2BA3D189-A1FB-5746-94A3-294C27998D12}" type="presParOf" srcId="{F6299E7D-B558-AA4C-B54E-43D8E1D39FFA}" destId="{CBF38E0F-6CD0-D545-9A2B-E219FBA2A6C5}" srcOrd="3" destOrd="0" presId="urn:microsoft.com/office/officeart/2005/8/layout/matrix3"/>
    <dgm:cxn modelId="{55FD4E03-42EF-DD4A-9783-31A672536179}" type="presParOf" srcId="{F6299E7D-B558-AA4C-B54E-43D8E1D39FFA}" destId="{364AD296-CCF5-F24D-B687-2F9F7DDECCB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a:t>Data must be secured while at rest, in transit, and in use, and access to the data must be controlled</a:t>
          </a:r>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a:t>The client can employ encryption to protect data in transit, though this involves key management responsibilities for the CSP</a:t>
          </a:r>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a:t>The client can enforce access control techniques, but CSP is involved to some extent depending on the service model used</a:t>
          </a:r>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a:t>For data at rest, the ideal security measure is for the client to encrypt the database and only store encrypted data in the cloud, with the CSP having no access to the encryption key</a:t>
          </a:r>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a:t>Even with these precautions, corruption and other denial-of-service attacks remain a risk</a:t>
          </a:r>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pt>
  </dgm:ptLst>
  <dgm:cxnLst>
    <dgm:cxn modelId="{CBF0CF04-FCF7-854F-BC45-3211D458E7F0}" type="presOf" srcId="{E3A37495-5A35-6147-A934-EA04BFC5A5D1}" destId="{EE65F713-2992-6C4E-8DCF-3782EBD6E290}" srcOrd="0" destOrd="0" presId="urn:microsoft.com/office/officeart/2005/8/layout/venn1"/>
    <dgm:cxn modelId="{1CF63208-E6D8-3A4D-9812-7C827DEAE51D}" type="presOf" srcId="{C8A86BC4-D146-9E42-AAE2-F230F1D72B15}" destId="{7B707AE2-4C20-6444-B429-BF51A6214A0C}" srcOrd="0" destOrd="0" presId="urn:microsoft.com/office/officeart/2005/8/layout/venn1"/>
    <dgm:cxn modelId="{E62C231B-7317-284E-9458-2D51A7D7DC28}" type="presOf" srcId="{B3578584-D681-AD43-83C9-93D4801725C5}" destId="{30B1E571-AE94-0344-B436-7566C88C2A97}" srcOrd="0" destOrd="0" presId="urn:microsoft.com/office/officeart/2005/8/layout/venn1"/>
    <dgm:cxn modelId="{AAAF9538-770B-3D4B-BE72-3E1EC13A6A5C}" srcId="{C8A86BC4-D146-9E42-AAE2-F230F1D72B15}" destId="{52497B25-8118-954E-B347-9432F8CA6842}" srcOrd="2" destOrd="0" parTransId="{2BFAFD42-862D-2240-913C-A6FE07A95667}" sibTransId="{024BD00B-8E75-7F46-86F1-3C69C525B6B8}"/>
    <dgm:cxn modelId="{139EB84A-73FC-2749-A106-FE4F0FD4CDE1}" srcId="{C8A86BC4-D146-9E42-AAE2-F230F1D72B15}" destId="{E3A37495-5A35-6147-A934-EA04BFC5A5D1}" srcOrd="0" destOrd="0" parTransId="{974015C9-59F5-3544-A7C9-AD2FBD7B3C0F}" sibTransId="{D4633B89-25C8-4F47-856D-122E6BAC8BC8}"/>
    <dgm:cxn modelId="{042B036B-2ECB-CB49-B2FA-EC2A30A9FC9A}" srcId="{C8A86BC4-D146-9E42-AAE2-F230F1D72B15}" destId="{B3578584-D681-AD43-83C9-93D4801725C5}" srcOrd="4" destOrd="0" parTransId="{8FBB6971-F247-304B-B61B-9094B8B0EA6F}" sibTransId="{A28B458D-7229-674D-8003-A8F51A0E386B}"/>
    <dgm:cxn modelId="{7C63FE6E-D21A-1044-A1C4-3C65F6F95B06}" type="presOf" srcId="{EE29A0C8-7B3B-D948-99B4-82EB7422C1FB}" destId="{AADA031D-FAE4-F74C-90C3-E09497E38B3E}" srcOrd="0" destOrd="0" presId="urn:microsoft.com/office/officeart/2005/8/layout/venn1"/>
    <dgm:cxn modelId="{609A254F-2D61-6441-A6A1-F8AEE8BD55B8}" type="presOf" srcId="{52497B25-8118-954E-B347-9432F8CA6842}" destId="{13B3436D-0CB0-D346-972D-4420C12A97AF}" srcOrd="0" destOrd="0" presId="urn:microsoft.com/office/officeart/2005/8/layout/venn1"/>
    <dgm:cxn modelId="{85A7907D-B748-A346-A96A-08116DB7968C}" srcId="{C8A86BC4-D146-9E42-AAE2-F230F1D72B15}" destId="{1A8A4C85-088B-754E-B1FC-A2DA7F44DE22}" srcOrd="3" destOrd="0" parTransId="{3AD5B92D-E343-7946-A93F-04DE78515B51}" sibTransId="{E976A8A5-38FD-C340-9A74-AFA9E3E456AF}"/>
    <dgm:cxn modelId="{966CF07D-BF45-4F4F-9EB5-C0A97A539480}" srcId="{C8A86BC4-D146-9E42-AAE2-F230F1D72B15}" destId="{0D0534D7-1B88-554E-B6E8-61CAD4C0F781}" srcOrd="1" destOrd="0" parTransId="{ACC4C760-5133-7142-ACB9-8B62CAFB80DE}" sibTransId="{67B37E20-5B82-3046-911A-F73E45F5D252}"/>
    <dgm:cxn modelId="{0988D0A3-B078-0349-862A-0E97F884230E}" type="presOf" srcId="{1A8A4C85-088B-754E-B1FC-A2DA7F44DE22}" destId="{4EEBDF23-A8E0-6040-9A31-F5E1708E2096}" srcOrd="0" destOrd="0" presId="urn:microsoft.com/office/officeart/2005/8/layout/venn1"/>
    <dgm:cxn modelId="{B59616DF-35D4-9243-8856-FCA0904ABEA8}" type="presOf" srcId="{0D0534D7-1B88-554E-B6E8-61CAD4C0F781}" destId="{DB70DB71-0B2D-E040-9E7B-D5D5F87AC1E6}" srcOrd="0" destOrd="0" presId="urn:microsoft.com/office/officeart/2005/8/layout/venn1"/>
    <dgm:cxn modelId="{CB2C6FF6-773A-5C48-AD27-17C960F3E4FB}" srcId="{C8A86BC4-D146-9E42-AAE2-F230F1D72B15}" destId="{EE29A0C8-7B3B-D948-99B4-82EB7422C1FB}" srcOrd="5" destOrd="0" parTransId="{D8410885-DCA8-F846-A4D1-52E6E7BB408D}" sibTransId="{163DEB4E-605E-B749-850E-4C4E3D9A6DA7}"/>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72142"/>
          <a:ext cx="3581400" cy="713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D</a:t>
          </a:r>
          <a:r>
            <a:rPr lang="en-US" sz="1900" kern="1200" dirty="0">
              <a:latin typeface="+mj-lt"/>
              <a:ea typeface="+mn-ea"/>
              <a:cs typeface="+mn-cs"/>
            </a:rPr>
            <a:t>atabase management system (DBMS)</a:t>
          </a:r>
          <a:endParaRPr lang="en-US" sz="1900" kern="1200" dirty="0">
            <a:latin typeface="+mj-lt"/>
          </a:endParaRPr>
        </a:p>
      </dsp:txBody>
      <dsp:txXfrm>
        <a:off x="0" y="72142"/>
        <a:ext cx="3581400" cy="713205"/>
      </dsp:txXfrm>
    </dsp:sp>
    <dsp:sp modelId="{F9ADF569-AC0A-C44F-8A4D-F54EE5B06548}">
      <dsp:nvSpPr>
        <dsp:cNvPr id="0" name=""/>
        <dsp:cNvSpPr/>
      </dsp:nvSpPr>
      <dsp:spPr>
        <a:xfrm>
          <a:off x="0" y="785347"/>
          <a:ext cx="3581400" cy="219050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mj-lt"/>
            </a:rPr>
            <a:t>S</a:t>
          </a:r>
          <a:r>
            <a:rPr lang="en-US" sz="1900" kern="1200" dirty="0">
              <a:latin typeface="+mj-lt"/>
              <a:ea typeface="+mn-ea"/>
            </a:rPr>
            <a:t>uite of programs for constructing and maintaining the database</a:t>
          </a:r>
        </a:p>
        <a:p>
          <a:pPr marL="171450" lvl="1" indent="-171450" algn="l" defTabSz="844550">
            <a:lnSpc>
              <a:spcPct val="90000"/>
            </a:lnSpc>
            <a:spcBef>
              <a:spcPct val="0"/>
            </a:spcBef>
            <a:spcAft>
              <a:spcPct val="15000"/>
            </a:spcAft>
            <a:buChar char="•"/>
          </a:pPr>
          <a:r>
            <a:rPr lang="en-US" altLang="zh-CN" sz="1900" kern="1200" dirty="0">
              <a:latin typeface="+mj-lt"/>
              <a:ea typeface="+mn-ea"/>
            </a:rPr>
            <a:t>SQL (Structured </a:t>
          </a:r>
          <a:r>
            <a:rPr lang="en-US" sz="1900" kern="1200" dirty="0">
              <a:latin typeface="+mj-lt"/>
              <a:ea typeface="+mn-ea"/>
            </a:rPr>
            <a:t>Query language) provides a uniform interface to the database</a:t>
          </a:r>
        </a:p>
      </dsp:txBody>
      <dsp:txXfrm>
        <a:off x="0" y="785347"/>
        <a:ext cx="3581400" cy="2190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212"/>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Primary key</a:t>
          </a:r>
        </a:p>
      </dsp:txBody>
      <dsp:txXfrm>
        <a:off x="22422" y="22634"/>
        <a:ext cx="8745099" cy="414471"/>
      </dsp:txXfrm>
    </dsp:sp>
    <dsp:sp modelId="{2698CA58-DBB7-CE4A-B811-ED328DB49D78}">
      <dsp:nvSpPr>
        <dsp:cNvPr id="0" name=""/>
        <dsp:cNvSpPr/>
      </dsp:nvSpPr>
      <dsp:spPr>
        <a:xfrm>
          <a:off x="0" y="459527"/>
          <a:ext cx="8789943" cy="75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459527"/>
        <a:ext cx="8789943" cy="751410"/>
      </dsp:txXfrm>
    </dsp:sp>
    <dsp:sp modelId="{11D4B9BA-90AF-7F43-B176-598D9E9C40F0}">
      <dsp:nvSpPr>
        <dsp:cNvPr id="0" name=""/>
        <dsp:cNvSpPr/>
      </dsp:nvSpPr>
      <dsp:spPr>
        <a:xfrm>
          <a:off x="0" y="1210937"/>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Foreign key</a:t>
          </a:r>
        </a:p>
      </dsp:txBody>
      <dsp:txXfrm>
        <a:off x="22422" y="1233359"/>
        <a:ext cx="8745099" cy="414471"/>
      </dsp:txXfrm>
    </dsp:sp>
    <dsp:sp modelId="{D3B1E4CC-71FD-2E43-8C89-826A679F746C}">
      <dsp:nvSpPr>
        <dsp:cNvPr id="0" name=""/>
        <dsp:cNvSpPr/>
      </dsp:nvSpPr>
      <dsp:spPr>
        <a:xfrm>
          <a:off x="0" y="1670253"/>
          <a:ext cx="8789943"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1670253"/>
        <a:ext cx="8789943" cy="546480"/>
      </dsp:txXfrm>
    </dsp:sp>
    <dsp:sp modelId="{11D580D0-2036-634B-94B0-3A6776F9DBF8}">
      <dsp:nvSpPr>
        <dsp:cNvPr id="0" name=""/>
        <dsp:cNvSpPr/>
      </dsp:nvSpPr>
      <dsp:spPr>
        <a:xfrm>
          <a:off x="0" y="2029078"/>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View/virtual table</a:t>
          </a:r>
        </a:p>
      </dsp:txBody>
      <dsp:txXfrm>
        <a:off x="22422" y="2051500"/>
        <a:ext cx="8745099" cy="414471"/>
      </dsp:txXfrm>
    </dsp:sp>
    <dsp:sp modelId="{78747EB1-0FC1-0A41-86EE-4263DAF13026}">
      <dsp:nvSpPr>
        <dsp:cNvPr id="0" name=""/>
        <dsp:cNvSpPr/>
      </dsp:nvSpPr>
      <dsp:spPr>
        <a:xfrm>
          <a:off x="0" y="2523271"/>
          <a:ext cx="8789943"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dsp:txBody>
      <dsp:txXfrm>
        <a:off x="0" y="2523271"/>
        <a:ext cx="8789943" cy="683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Manual defensive coding practices</a:t>
          </a:r>
          <a:endParaRPr lang="en-US" sz="1600" kern="1200" dirty="0"/>
        </a:p>
        <a:p>
          <a:pPr marL="171450" lvl="1" indent="-171450" algn="l" defTabSz="711200">
            <a:lnSpc>
              <a:spcPct val="90000"/>
            </a:lnSpc>
            <a:spcBef>
              <a:spcPct val="0"/>
            </a:spcBef>
            <a:spcAft>
              <a:spcPct val="15000"/>
            </a:spcAft>
            <a:buChar char="•"/>
          </a:pPr>
          <a:r>
            <a:rPr lang="en-US" sz="1600" kern="1200" dirty="0"/>
            <a:t>Parameterized query insertion</a:t>
          </a:r>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Signature based</a:t>
          </a:r>
          <a:endParaRPr lang="en-US" sz="1600" kern="1200" dirty="0"/>
        </a:p>
        <a:p>
          <a:pPr marL="171450" lvl="1" indent="-171450" algn="l" defTabSz="711200">
            <a:lnSpc>
              <a:spcPct val="90000"/>
            </a:lnSpc>
            <a:spcBef>
              <a:spcPct val="0"/>
            </a:spcBef>
            <a:spcAft>
              <a:spcPct val="15000"/>
            </a:spcAft>
            <a:buChar char="•"/>
          </a:pPr>
          <a:r>
            <a:rPr lang="en-US" sz="1600" kern="1200"/>
            <a:t>Anomaly based</a:t>
          </a:r>
          <a:endParaRPr lang="en-US" sz="1600" kern="1200" dirty="0"/>
        </a:p>
        <a:p>
          <a:pPr marL="171450" lvl="1" indent="-171450" algn="l" defTabSz="711200">
            <a:lnSpc>
              <a:spcPct val="90000"/>
            </a:lnSpc>
            <a:spcBef>
              <a:spcPct val="0"/>
            </a:spcBef>
            <a:spcAft>
              <a:spcPct val="15000"/>
            </a:spcAft>
            <a:buChar char="•"/>
          </a:pPr>
          <a:r>
            <a:rPr lang="en-US" sz="1600" kern="1200"/>
            <a:t>Code analysis</a:t>
          </a:r>
          <a:endParaRPr lang="en-US" sz="16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Check queries at runtime to see if they conform to a model of expected queries</a:t>
          </a:r>
          <a:endParaRPr lang="en-US" sz="16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t>If the user has access to the entire database or just portions of it</a:t>
          </a:r>
          <a:endParaRPr lang="en-US" sz="18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t>What access rights the user has (create, insert, delete, update, read, write)</a:t>
          </a:r>
          <a:endParaRPr lang="en-US" sz="18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b="1" kern="1200" dirty="0"/>
            <a:t>Centralized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a:t>Small number of privileged users may grant and revoke access rights</a:t>
          </a:r>
          <a:endParaRPr lang="en-US" sz="16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b="1" kern="1200" dirty="0"/>
            <a:t>Ownership-based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a:t>The creator of a table may grant and revoke access rights to the table</a:t>
          </a:r>
          <a:endParaRPr lang="en-US" sz="16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chemeClr val="bg1"/>
              </a:solidFill>
              <a:effectLst/>
              <a:latin typeface="+mj-lt"/>
            </a:rPr>
            <a:t>Application owner</a:t>
          </a:r>
        </a:p>
      </dsp:txBody>
      <dsp:txXfrm>
        <a:off x="2632" y="16709"/>
        <a:ext cx="2566972" cy="835200"/>
      </dsp:txXfrm>
    </dsp:sp>
    <dsp:sp modelId="{7ECD17B7-684C-2845-ACF8-8E9050953787}">
      <dsp:nvSpPr>
        <dsp:cNvPr id="0" name=""/>
        <dsp:cNvSpPr/>
      </dsp:nvSpPr>
      <dsp:spPr>
        <a:xfrm>
          <a:off x="2632"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An end user who owns database objects as part of an application</a:t>
          </a:r>
          <a:endParaRPr lang="en-US" sz="1800" kern="1200" dirty="0">
            <a:effectLst/>
            <a:latin typeface="+mj-lt"/>
          </a:endParaRPr>
        </a:p>
      </dsp:txBody>
      <dsp:txXfrm>
        <a:off x="2632" y="851909"/>
        <a:ext cx="2566972" cy="1791112"/>
      </dsp:txXfrm>
    </dsp:sp>
    <dsp:sp modelId="{67E38C9A-8161-4343-AF00-E9C298D53430}">
      <dsp:nvSpPr>
        <dsp:cNvPr id="0" name=""/>
        <dsp:cNvSpPr/>
      </dsp:nvSpPr>
      <dsp:spPr>
        <a:xfrm>
          <a:off x="2928981"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effectLst/>
              <a:latin typeface="+mj-lt"/>
            </a:rPr>
            <a:t>End user</a:t>
          </a:r>
        </a:p>
      </dsp:txBody>
      <dsp:txXfrm>
        <a:off x="2928981" y="16709"/>
        <a:ext cx="2566972" cy="835200"/>
      </dsp:txXfrm>
    </dsp:sp>
    <dsp:sp modelId="{C8583E30-73F6-DD4F-B30F-D721DA3337DC}">
      <dsp:nvSpPr>
        <dsp:cNvPr id="0" name=""/>
        <dsp:cNvSpPr/>
      </dsp:nvSpPr>
      <dsp:spPr>
        <a:xfrm>
          <a:off x="2928981"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851909"/>
        <a:ext cx="2566972" cy="1791112"/>
      </dsp:txXfrm>
    </dsp:sp>
    <dsp:sp modelId="{CE35C468-6D03-A74E-9D2B-4E2866954FF6}">
      <dsp:nvSpPr>
        <dsp:cNvPr id="0" name=""/>
        <dsp:cNvSpPr/>
      </dsp:nvSpPr>
      <dsp:spPr>
        <a:xfrm>
          <a:off x="5855330"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effectLst/>
              <a:latin typeface="+mj-lt"/>
            </a:rPr>
            <a:t>Administrator</a:t>
          </a:r>
        </a:p>
      </dsp:txBody>
      <dsp:txXfrm>
        <a:off x="5855330" y="16709"/>
        <a:ext cx="2566972" cy="835200"/>
      </dsp:txXfrm>
    </dsp:sp>
    <dsp:sp modelId="{B2FEAAE6-536C-9647-88D6-687BF654CC73}">
      <dsp:nvSpPr>
        <dsp:cNvPr id="0" name=""/>
        <dsp:cNvSpPr/>
      </dsp:nvSpPr>
      <dsp:spPr>
        <a:xfrm>
          <a:off x="5855330"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User who has administrative responsibility for part or all of the database</a:t>
          </a:r>
        </a:p>
      </dsp:txBody>
      <dsp:txXfrm>
        <a:off x="5855330" y="851909"/>
        <a:ext cx="2566972" cy="17911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391864" y="1743000"/>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Two approaches</a:t>
          </a:r>
          <a:endParaRPr lang="en-US" sz="1600" b="1" kern="1200" dirty="0">
            <a:solidFill>
              <a:schemeClr val="bg1"/>
            </a:solidFill>
            <a:latin typeface="+mj-lt"/>
          </a:endParaRPr>
        </a:p>
      </dsp:txBody>
      <dsp:txXfrm>
        <a:off x="421440" y="1772576"/>
        <a:ext cx="1960445" cy="950646"/>
      </dsp:txXfrm>
    </dsp:sp>
    <dsp:sp modelId="{74184425-649A-714A-A74A-BB588BC112AA}">
      <dsp:nvSpPr>
        <dsp:cNvPr id="0" name=""/>
        <dsp:cNvSpPr/>
      </dsp:nvSpPr>
      <dsp:spPr>
        <a:xfrm rot="18289469">
          <a:off x="2108071" y="1647050"/>
          <a:ext cx="1414619" cy="40429"/>
        </a:xfrm>
        <a:custGeom>
          <a:avLst/>
          <a:gdLst/>
          <a:ahLst/>
          <a:cxnLst/>
          <a:rect l="0" t="0" r="0" b="0"/>
          <a:pathLst>
            <a:path>
              <a:moveTo>
                <a:pt x="0" y="20214"/>
              </a:moveTo>
              <a:lnTo>
                <a:pt x="1414619"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16" y="1631900"/>
        <a:ext cx="70730" cy="70730"/>
      </dsp:txXfrm>
    </dsp:sp>
    <dsp:sp modelId="{D3538943-3B32-0849-9C3E-56643195B8D5}">
      <dsp:nvSpPr>
        <dsp:cNvPr id="0" name=""/>
        <dsp:cNvSpPr/>
      </dsp:nvSpPr>
      <dsp:spPr>
        <a:xfrm>
          <a:off x="3219301" y="581731"/>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Inference detection during database design</a:t>
          </a:r>
        </a:p>
      </dsp:txBody>
      <dsp:txXfrm>
        <a:off x="3248877" y="611307"/>
        <a:ext cx="1960445" cy="950646"/>
      </dsp:txXfrm>
    </dsp:sp>
    <dsp:sp modelId="{3D492C04-E505-5044-8E04-EA142117D0B6}">
      <dsp:nvSpPr>
        <dsp:cNvPr id="0" name=""/>
        <dsp:cNvSpPr/>
      </dsp:nvSpPr>
      <dsp:spPr>
        <a:xfrm rot="19457599">
          <a:off x="5145389" y="776099"/>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771442"/>
        <a:ext cx="49742" cy="49742"/>
      </dsp:txXfrm>
    </dsp:sp>
    <dsp:sp modelId="{31ABA73E-0FFF-CE42-94D2-FFBED34A9266}">
      <dsp:nvSpPr>
        <dsp:cNvPr id="0" name=""/>
        <dsp:cNvSpPr/>
      </dsp:nvSpPr>
      <dsp:spPr>
        <a:xfrm>
          <a:off x="6046737" y="1097"/>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076313" y="30673"/>
        <a:ext cx="1960445" cy="950646"/>
      </dsp:txXfrm>
    </dsp:sp>
    <dsp:sp modelId="{9A36F379-9D31-C348-A6EE-B02AF01E2A13}">
      <dsp:nvSpPr>
        <dsp:cNvPr id="0" name=""/>
        <dsp:cNvSpPr/>
      </dsp:nvSpPr>
      <dsp:spPr>
        <a:xfrm rot="2142401">
          <a:off x="5145389" y="1356733"/>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1352077"/>
        <a:ext cx="49742" cy="49742"/>
      </dsp:txXfrm>
    </dsp:sp>
    <dsp:sp modelId="{8EE558E7-88A6-4545-86A5-A4D0C5ADCFCE}">
      <dsp:nvSpPr>
        <dsp:cNvPr id="0" name=""/>
        <dsp:cNvSpPr/>
      </dsp:nvSpPr>
      <dsp:spPr>
        <a:xfrm>
          <a:off x="6046737" y="1162366"/>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076313" y="1191942"/>
        <a:ext cx="1960445" cy="950646"/>
      </dsp:txXfrm>
    </dsp:sp>
    <dsp:sp modelId="{24D7240F-4C7B-3247-9A15-4FCF5F73321B}">
      <dsp:nvSpPr>
        <dsp:cNvPr id="0" name=""/>
        <dsp:cNvSpPr/>
      </dsp:nvSpPr>
      <dsp:spPr>
        <a:xfrm rot="3310531">
          <a:off x="2108071" y="2808319"/>
          <a:ext cx="1414619" cy="40429"/>
        </a:xfrm>
        <a:custGeom>
          <a:avLst/>
          <a:gdLst/>
          <a:ahLst/>
          <a:cxnLst/>
          <a:rect l="0" t="0" r="0" b="0"/>
          <a:pathLst>
            <a:path>
              <a:moveTo>
                <a:pt x="0" y="20214"/>
              </a:moveTo>
              <a:lnTo>
                <a:pt x="1414619"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16" y="2793168"/>
        <a:ext cx="70730" cy="70730"/>
      </dsp:txXfrm>
    </dsp:sp>
    <dsp:sp modelId="{8059EED9-C4BF-A843-B465-30F1B00F70D6}">
      <dsp:nvSpPr>
        <dsp:cNvPr id="0" name=""/>
        <dsp:cNvSpPr/>
      </dsp:nvSpPr>
      <dsp:spPr>
        <a:xfrm>
          <a:off x="3219301" y="2904269"/>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Inference detection at query time</a:t>
          </a:r>
        </a:p>
      </dsp:txBody>
      <dsp:txXfrm>
        <a:off x="3248877" y="2933845"/>
        <a:ext cx="1960445" cy="950646"/>
      </dsp:txXfrm>
    </dsp:sp>
    <dsp:sp modelId="{A6D70522-EC14-3543-94E1-D8BF5230A970}">
      <dsp:nvSpPr>
        <dsp:cNvPr id="0" name=""/>
        <dsp:cNvSpPr/>
      </dsp:nvSpPr>
      <dsp:spPr>
        <a:xfrm rot="19457599">
          <a:off x="5145389" y="3098636"/>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3093980"/>
        <a:ext cx="49742" cy="49742"/>
      </dsp:txXfrm>
    </dsp:sp>
    <dsp:sp modelId="{E73D8748-E826-CF44-AA7E-5FA1EB43C8CB}">
      <dsp:nvSpPr>
        <dsp:cNvPr id="0" name=""/>
        <dsp:cNvSpPr/>
      </dsp:nvSpPr>
      <dsp:spPr>
        <a:xfrm>
          <a:off x="6046737" y="2323634"/>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076313" y="2353210"/>
        <a:ext cx="1960445" cy="950646"/>
      </dsp:txXfrm>
    </dsp:sp>
    <dsp:sp modelId="{A307FDED-E9F0-6E44-B363-7BD04B159A28}">
      <dsp:nvSpPr>
        <dsp:cNvPr id="0" name=""/>
        <dsp:cNvSpPr/>
      </dsp:nvSpPr>
      <dsp:spPr>
        <a:xfrm rot="2142401">
          <a:off x="5145389" y="3679270"/>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3674614"/>
        <a:ext cx="49742" cy="49742"/>
      </dsp:txXfrm>
    </dsp:sp>
    <dsp:sp modelId="{9BABEE6A-6163-EC44-8DCB-D09200083CCC}">
      <dsp:nvSpPr>
        <dsp:cNvPr id="0" name=""/>
        <dsp:cNvSpPr/>
      </dsp:nvSpPr>
      <dsp:spPr>
        <a:xfrm>
          <a:off x="6046737" y="3484903"/>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076313" y="3514479"/>
        <a:ext cx="1960445" cy="950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3F94D-2803-5148-ACDA-EFDF13576304}">
      <dsp:nvSpPr>
        <dsp:cNvPr id="0" name=""/>
        <dsp:cNvSpPr/>
      </dsp:nvSpPr>
      <dsp:spPr>
        <a:xfrm>
          <a:off x="1664255" y="0"/>
          <a:ext cx="5791200" cy="5791200"/>
        </a:xfrm>
        <a:prstGeom prst="diamond">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51407F-DCFD-8B47-A1CB-780E79F19ABA}">
      <dsp:nvSpPr>
        <dsp:cNvPr id="0" name=""/>
        <dsp:cNvSpPr/>
      </dsp:nvSpPr>
      <dsp:spPr>
        <a:xfrm>
          <a:off x="1370513" y="92736"/>
          <a:ext cx="3489148" cy="310797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Public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made available to the general public or a large industry group and is owned by an organization selling cloud services</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provider is responsible both for the cloud infrastructure and for the control of data and operations within the cloud</a:t>
          </a:r>
        </a:p>
      </dsp:txBody>
      <dsp:txXfrm>
        <a:off x="1522232" y="244455"/>
        <a:ext cx="3185710" cy="2804532"/>
      </dsp:txXfrm>
    </dsp:sp>
    <dsp:sp modelId="{81155ED7-A63C-0F48-B6CF-0C88DB8B778A}">
      <dsp:nvSpPr>
        <dsp:cNvPr id="0" name=""/>
        <dsp:cNvSpPr/>
      </dsp:nvSpPr>
      <dsp:spPr>
        <a:xfrm>
          <a:off x="4844728" y="83622"/>
          <a:ext cx="3560451" cy="3126196"/>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Private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operated solely for an organization</a:t>
          </a:r>
        </a:p>
        <a:p>
          <a:pPr marL="114300" lvl="1" indent="-114300" algn="l" defTabSz="622300" rtl="0">
            <a:lnSpc>
              <a:spcPct val="90000"/>
            </a:lnSpc>
            <a:spcBef>
              <a:spcPct val="0"/>
            </a:spcBef>
            <a:spcAft>
              <a:spcPct val="15000"/>
            </a:spcAft>
            <a:buChar char="•"/>
          </a:pPr>
          <a:r>
            <a:rPr lang="en-US" sz="1400" b="1" i="0" kern="1200" dirty="0">
              <a:solidFill>
                <a:schemeClr val="bg1"/>
              </a:solidFill>
            </a:rPr>
            <a:t>It may be managed by the organization or a third party and may exist on premise or off premise</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provider is responsible only for infrastructure and not for control</a:t>
          </a:r>
        </a:p>
      </dsp:txBody>
      <dsp:txXfrm>
        <a:off x="4997336" y="236230"/>
        <a:ext cx="3255235" cy="2820980"/>
      </dsp:txXfrm>
    </dsp:sp>
    <dsp:sp modelId="{CBF38E0F-6CD0-D545-9A2B-E219FBA2A6C5}">
      <dsp:nvSpPr>
        <dsp:cNvPr id="0" name=""/>
        <dsp:cNvSpPr/>
      </dsp:nvSpPr>
      <dsp:spPr>
        <a:xfrm>
          <a:off x="1370513" y="2725601"/>
          <a:ext cx="3489148" cy="292471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Community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shared by several organizations and supports a specific community that has shared concerns</a:t>
          </a:r>
        </a:p>
        <a:p>
          <a:pPr marL="114300" lvl="1" indent="-114300" algn="l" defTabSz="622300" rtl="0">
            <a:lnSpc>
              <a:spcPct val="90000"/>
            </a:lnSpc>
            <a:spcBef>
              <a:spcPct val="0"/>
            </a:spcBef>
            <a:spcAft>
              <a:spcPct val="15000"/>
            </a:spcAft>
            <a:buChar char="•"/>
          </a:pPr>
          <a:r>
            <a:rPr lang="en-US" sz="1400" b="1" i="0" kern="1200" dirty="0">
              <a:solidFill>
                <a:schemeClr val="bg1"/>
              </a:solidFill>
            </a:rPr>
            <a:t>It may be managed by the organizations or a third party and may exist on premise or off premise</a:t>
          </a:r>
        </a:p>
      </dsp:txBody>
      <dsp:txXfrm>
        <a:off x="1513286" y="2868374"/>
        <a:ext cx="3203602" cy="2639164"/>
      </dsp:txXfrm>
    </dsp:sp>
    <dsp:sp modelId="{364AD296-CCF5-F24D-B687-2F9F7DDECCB7}">
      <dsp:nvSpPr>
        <dsp:cNvPr id="0" name=""/>
        <dsp:cNvSpPr/>
      </dsp:nvSpPr>
      <dsp:spPr>
        <a:xfrm>
          <a:off x="4844717" y="2725601"/>
          <a:ext cx="3489148" cy="292471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Hybrid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a composition of two or more clouds</a:t>
          </a:r>
        </a:p>
      </dsp:txBody>
      <dsp:txXfrm>
        <a:off x="4987490" y="2868374"/>
        <a:ext cx="3203602" cy="2639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7A0-C4CA-3D47-A8CB-F0B3F12C7AA5}">
      <dsp:nvSpPr>
        <dsp:cNvPr id="0" name=""/>
        <dsp:cNvSpPr/>
      </dsp:nvSpPr>
      <dsp:spPr>
        <a:xfrm>
          <a:off x="3511027" y="1209759"/>
          <a:ext cx="1621016" cy="1621016"/>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529573" y="220"/>
          <a:ext cx="3583924" cy="110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sp:txBody>
      <dsp:txXfrm>
        <a:off x="2529573" y="220"/>
        <a:ext cx="3583924" cy="1102921"/>
      </dsp:txXfrm>
    </dsp:sp>
    <dsp:sp modelId="{C7D712C5-9F87-7648-A70C-FAB9B331172E}">
      <dsp:nvSpPr>
        <dsp:cNvPr id="0" name=""/>
        <dsp:cNvSpPr/>
      </dsp:nvSpPr>
      <dsp:spPr>
        <a:xfrm>
          <a:off x="4037182" y="1513568"/>
          <a:ext cx="1621016" cy="1621016"/>
        </a:xfrm>
        <a:prstGeom prst="ellipse">
          <a:avLst/>
        </a:prstGeom>
        <a:solidFill>
          <a:schemeClr val="accent4">
            <a:alpha val="50000"/>
            <a:hueOff val="2228595"/>
            <a:satOff val="7925"/>
            <a:lumOff val="17922"/>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5814831" y="1252695"/>
          <a:ext cx="1920228" cy="12089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Data must be secured while at rest, in transit, and in use, and access to the data must be controlled</a:t>
          </a:r>
        </a:p>
      </dsp:txBody>
      <dsp:txXfrm>
        <a:off x="5814831" y="1252695"/>
        <a:ext cx="1920228" cy="1208928"/>
      </dsp:txXfrm>
    </dsp:sp>
    <dsp:sp modelId="{F1B01E82-D429-404C-9C33-619EF8DCAED7}">
      <dsp:nvSpPr>
        <dsp:cNvPr id="0" name=""/>
        <dsp:cNvSpPr/>
      </dsp:nvSpPr>
      <dsp:spPr>
        <a:xfrm>
          <a:off x="4037182" y="2121186"/>
          <a:ext cx="1621016" cy="1621016"/>
        </a:xfrm>
        <a:prstGeom prst="ellipse">
          <a:avLst/>
        </a:prstGeom>
        <a:solidFill>
          <a:schemeClr val="accent4">
            <a:alpha val="50000"/>
            <a:hueOff val="4457189"/>
            <a:satOff val="15850"/>
            <a:lumOff val="35843"/>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5777972" y="2745997"/>
          <a:ext cx="2559683" cy="135084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The client can employ encryption to protect data in transit, though this involves key management responsibilities for the CSP</a:t>
          </a:r>
        </a:p>
      </dsp:txBody>
      <dsp:txXfrm>
        <a:off x="5777972" y="2745997"/>
        <a:ext cx="2559683" cy="1350846"/>
      </dsp:txXfrm>
    </dsp:sp>
    <dsp:sp modelId="{C0DB69AA-8C52-0D48-A548-B2E40F4B461F}">
      <dsp:nvSpPr>
        <dsp:cNvPr id="0" name=""/>
        <dsp:cNvSpPr/>
      </dsp:nvSpPr>
      <dsp:spPr>
        <a:xfrm>
          <a:off x="3511027" y="2425521"/>
          <a:ext cx="1621016" cy="1621016"/>
        </a:xfrm>
        <a:prstGeom prst="ellipse">
          <a:avLst/>
        </a:prstGeom>
        <a:solidFill>
          <a:schemeClr val="accent4">
            <a:alpha val="50000"/>
            <a:hueOff val="6685784"/>
            <a:satOff val="23774"/>
            <a:lumOff val="53765"/>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2865103" y="4152187"/>
          <a:ext cx="2912864" cy="11038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The client can enforce access control techniques, but CSP is involved to some extent depending on the service model used</a:t>
          </a:r>
        </a:p>
      </dsp:txBody>
      <dsp:txXfrm>
        <a:off x="2865103" y="4152187"/>
        <a:ext cx="2912864" cy="1103804"/>
      </dsp:txXfrm>
    </dsp:sp>
    <dsp:sp modelId="{9DECB9C1-7B29-C648-9301-E9BCA216BC5E}">
      <dsp:nvSpPr>
        <dsp:cNvPr id="0" name=""/>
        <dsp:cNvSpPr/>
      </dsp:nvSpPr>
      <dsp:spPr>
        <a:xfrm>
          <a:off x="2984872" y="2121186"/>
          <a:ext cx="1621016" cy="1621016"/>
        </a:xfrm>
        <a:prstGeom prst="ellipse">
          <a:avLst/>
        </a:prstGeom>
        <a:solidFill>
          <a:schemeClr val="accent4">
            <a:alpha val="50000"/>
            <a:hueOff val="8914379"/>
            <a:satOff val="31699"/>
            <a:lumOff val="71686"/>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167551" y="2820658"/>
          <a:ext cx="2707176" cy="135084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For data at rest, the ideal security measure is for the client to encrypt the database and only store encrypted data in the cloud, with the CSP having no access to the encryption key</a:t>
          </a:r>
        </a:p>
      </dsp:txBody>
      <dsp:txXfrm>
        <a:off x="167551" y="2820658"/>
        <a:ext cx="2707176" cy="1350846"/>
      </dsp:txXfrm>
    </dsp:sp>
    <dsp:sp modelId="{C4603A6F-67D9-1C49-B194-512705741A5D}">
      <dsp:nvSpPr>
        <dsp:cNvPr id="0" name=""/>
        <dsp:cNvSpPr/>
      </dsp:nvSpPr>
      <dsp:spPr>
        <a:xfrm>
          <a:off x="2984872" y="1513568"/>
          <a:ext cx="1621016" cy="1621016"/>
        </a:xfrm>
        <a:prstGeom prst="ellipse">
          <a:avLst/>
        </a:prstGeom>
        <a:solidFill>
          <a:schemeClr val="accent4">
            <a:alpha val="50000"/>
            <a:hueOff val="11142974"/>
            <a:satOff val="39624"/>
            <a:lumOff val="89608"/>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513615" y="1178028"/>
          <a:ext cx="2368217" cy="135084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Even with these precautions, corruption and other denial-of-service attacks remain a risk</a:t>
          </a:r>
        </a:p>
      </dsp:txBody>
      <dsp:txXfrm>
        <a:off x="513615" y="1178028"/>
        <a:ext cx="2368217" cy="13508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This chapter looks at the unique security issues that relate to databases.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The focus of this chapter is on relational database management systems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(RDBMS). The relational approach dominates industry, government, and</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research sectors and is likely to do so for the foreseeable future. We begin with an</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overview of the need for database-specific security techniques. Then we provide</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a brief introduction to database management systems, followed by an overview</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of relational databases. Next, we look at the issue of database access control,</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followed by a discussion of the inference threat. Then we examine security issues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for statistical databases. Next, we examine database encryption. Finally, we</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examine the issues raised by the use of cloud technology.</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4760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defensive coding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Manual defensive coding practices: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Parameterized query insertion: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detection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Signature based: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Anomaly based: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run-time prevention  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[CHAN12,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11</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12</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13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Centralized administration: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Ownership-based administration: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Decentralized administration: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84830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13</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1066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14</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phenomenon in Figure 5.4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46020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16</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Application owner: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End user other than application owner: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Administrator: 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3120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17</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a:latin typeface="Arial" pitchFamily="-109" charset="0"/>
                <a:ea typeface="ＭＳ Ｐゴシック" pitchFamily="-109" charset="-128"/>
                <a:cs typeface="ＭＳ Ｐゴシック" pitchFamily="-109" charset="-128"/>
              </a:rPr>
              <a:t>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a:t>
            </a:r>
          </a:p>
          <a:p>
            <a:r>
              <a:rPr lang="en-US" dirty="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a:latin typeface="Arial" pitchFamily="-109" charset="0"/>
                <a:ea typeface="ＭＳ Ｐゴシック" pitchFamily="-109" charset="-128"/>
                <a:cs typeface="ＭＳ Ｐゴシック" pitchFamily="-109" charset="-128"/>
              </a:rPr>
              <a:t>obtained is referred to as an </a:t>
            </a:r>
            <a:r>
              <a:rPr lang="en-US" b="1" dirty="0">
                <a:latin typeface="Arial" pitchFamily="-109" charset="0"/>
                <a:ea typeface="ＭＳ Ｐゴシック" pitchFamily="-109" charset="-128"/>
                <a:cs typeface="ＭＳ Ｐゴシック" pitchFamily="-109" charset="-128"/>
              </a:rPr>
              <a:t>inference channel .</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4193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19</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 and Salary.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Name and Salary such that knowing Name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Salary.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Name and Salary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Employee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Employee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Name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Salary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55657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latin typeface="Arial" pitchFamily="-109" charset="0"/>
                <a:ea typeface="ＭＳ Ｐゴシック" pitchFamily="-109" charset="-128"/>
                <a:cs typeface="ＭＳ Ｐゴシック" pitchFamily="-109" charset="-128"/>
              </a:rPr>
              <a:t> Consider a database containing personnel information,</a:t>
            </a:r>
          </a:p>
          <a:p>
            <a:r>
              <a:rPr lang="en-US" altLang="zh-CN"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altLang="zh-CN"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altLang="zh-CN"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altLang="zh-CN"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altLang="zh-CN"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altLang="zh-CN" b="0" dirty="0">
                <a:latin typeface="Arial" pitchFamily="-109" charset="0"/>
                <a:ea typeface="ＭＳ Ｐゴシック" pitchFamily="-109" charset="-128"/>
                <a:cs typeface="ＭＳ Ｐゴシック" pitchFamily="-109" charset="-128"/>
              </a:rPr>
              <a:t>following information:</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Employees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Name, Address)</a:t>
            </a:r>
          </a:p>
          <a:p>
            <a:r>
              <a:rPr lang="en-US" altLang="zh-CN" b="0" dirty="0">
                <a:latin typeface="Arial" pitchFamily="-109" charset="0"/>
                <a:ea typeface="ＭＳ Ｐゴシック" pitchFamily="-109" charset="-128"/>
                <a:cs typeface="ＭＳ Ｐゴシック" pitchFamily="-109" charset="-128"/>
              </a:rPr>
              <a:t>Salaries (S#, Salary)</a:t>
            </a:r>
          </a:p>
          <a:p>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altLang="zh-CN" b="0" dirty="0">
                <a:latin typeface="Arial" pitchFamily="-109" charset="0"/>
                <a:ea typeface="ＭＳ Ｐゴシック" pitchFamily="-109" charset="-128"/>
                <a:cs typeface="ＭＳ Ｐゴシック" pitchFamily="-109" charset="-128"/>
              </a:rPr>
              <a:t>table. In this case, each employee is assigned a unique employee number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a:t>
            </a:r>
          </a:p>
          <a:p>
            <a:r>
              <a:rPr lang="en-US" altLang="zh-CN"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altLang="zh-CN" b="0" dirty="0">
                <a:latin typeface="Arial" pitchFamily="-109" charset="0"/>
                <a:ea typeface="ＭＳ Ｐゴシック" pitchFamily="-109" charset="-128"/>
                <a:cs typeface="ＭＳ Ｐゴシック" pitchFamily="-109" charset="-128"/>
              </a:rPr>
              <a:t>are accessible to the Clerk role, but the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table is only available to the</a:t>
            </a:r>
          </a:p>
          <a:p>
            <a:r>
              <a:rPr lang="en-US" altLang="zh-CN"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altLang="zh-CN"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altLang="zh-CN"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altLang="zh-CN" b="0" dirty="0">
                <a:latin typeface="Arial" pitchFamily="-109" charset="0"/>
                <a:ea typeface="ＭＳ Ｐゴシック" pitchFamily="-109" charset="-128"/>
                <a:cs typeface="ＭＳ Ｐゴシック" pitchFamily="-109" charset="-128"/>
              </a:rPr>
              <a:t>be added to the Salaries table as follows: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Employees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Name, Address)</a:t>
            </a:r>
          </a:p>
          <a:p>
            <a:r>
              <a:rPr lang="en-US" altLang="zh-CN" b="0" dirty="0">
                <a:latin typeface="Arial" pitchFamily="-109" charset="0"/>
                <a:ea typeface="ＭＳ Ｐゴシック" pitchFamily="-109" charset="-128"/>
                <a:cs typeface="ＭＳ Ｐゴシック" pitchFamily="-109" charset="-128"/>
              </a:rPr>
              <a:t>Salaries (S#, Salary, Start-Date)</a:t>
            </a:r>
          </a:p>
          <a:p>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altLang="zh-CN"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altLang="zh-CN"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altLang="zh-CN"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altLang="zh-CN"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zh-CN" altLang="en-US" dirty="0"/>
          </a:p>
        </p:txBody>
      </p:sp>
      <p:sp>
        <p:nvSpPr>
          <p:cNvPr id="4" name="灯片编号占位符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val="2574985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22</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Inference detection during database design: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Inference detection at query time: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a:t>
            </a: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13 ,</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00438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23</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Key management: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Inflexibility: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66212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eaLnBrk="1" hangingPunct="1">
              <a:defRPr/>
            </a:pPr>
            <a:r>
              <a:rPr lang="en-US" b="0" dirty="0">
                <a:ea typeface="+mn-ea"/>
                <a:cs typeface="+mn-cs"/>
              </a:rPr>
              <a:t> Organizational databases tend to concentrate sensitive information in a single</a:t>
            </a:r>
          </a:p>
          <a:p>
            <a:pPr eaLnBrk="1" hangingPunct="1">
              <a:defRPr/>
            </a:pPr>
            <a:r>
              <a:rPr lang="en-US" b="0" dirty="0">
                <a:ea typeface="+mn-ea"/>
                <a:cs typeface="+mn-cs"/>
              </a:rPr>
              <a:t>logical system. Examples include:</a:t>
            </a:r>
          </a:p>
          <a:p>
            <a:pPr eaLnBrk="1" hangingPunct="1">
              <a:defRPr/>
            </a:pPr>
            <a:endParaRPr lang="en-US" b="0" dirty="0">
              <a:ea typeface="+mn-ea"/>
              <a:cs typeface="+mn-cs"/>
            </a:endParaRPr>
          </a:p>
          <a:p>
            <a:pPr eaLnBrk="1" hangingPunct="1">
              <a:defRPr/>
            </a:pPr>
            <a:r>
              <a:rPr lang="en-US" b="0" dirty="0">
                <a:ea typeface="+mn-ea"/>
                <a:cs typeface="+mn-cs"/>
              </a:rPr>
              <a:t>• Corporate financial data</a:t>
            </a:r>
          </a:p>
          <a:p>
            <a:pPr eaLnBrk="1" hangingPunct="1">
              <a:defRPr/>
            </a:pPr>
            <a:r>
              <a:rPr lang="en-US" b="0" dirty="0">
                <a:ea typeface="+mn-ea"/>
                <a:cs typeface="+mn-cs"/>
              </a:rPr>
              <a:t>• Confidential phone records</a:t>
            </a:r>
          </a:p>
          <a:p>
            <a:pPr eaLnBrk="1" hangingPunct="1">
              <a:defRPr/>
            </a:pPr>
            <a:r>
              <a:rPr lang="en-US" b="0" dirty="0">
                <a:ea typeface="+mn-ea"/>
                <a:cs typeface="+mn-cs"/>
              </a:rPr>
              <a:t>• Customer and employee information, such as name, Social Security number,</a:t>
            </a:r>
          </a:p>
          <a:p>
            <a:pPr eaLnBrk="1" hangingPunct="1">
              <a:defRPr/>
            </a:pPr>
            <a:r>
              <a:rPr lang="en-US" b="0" dirty="0">
                <a:ea typeface="+mn-ea"/>
                <a:cs typeface="+mn-cs"/>
              </a:rPr>
              <a:t>bank account information, credit card information</a:t>
            </a:r>
          </a:p>
          <a:p>
            <a:pPr eaLnBrk="1" hangingPunct="1">
              <a:defRPr/>
            </a:pPr>
            <a:r>
              <a:rPr lang="en-US" b="0" dirty="0">
                <a:ea typeface="+mn-ea"/>
                <a:cs typeface="+mn-cs"/>
              </a:rPr>
              <a:t>• Proprietary product information</a:t>
            </a:r>
          </a:p>
          <a:p>
            <a:pPr eaLnBrk="1" hangingPunct="1">
              <a:defRPr/>
            </a:pPr>
            <a:r>
              <a:rPr lang="en-US" b="0" dirty="0">
                <a:ea typeface="+mn-ea"/>
                <a:cs typeface="+mn-cs"/>
              </a:rPr>
              <a:t>• Health care information and medical records</a:t>
            </a:r>
          </a:p>
          <a:p>
            <a:pPr eaLnBrk="1" hangingPunct="1">
              <a:defRPr/>
            </a:pPr>
            <a:endParaRPr lang="en-US" b="0" dirty="0">
              <a:ea typeface="+mn-ea"/>
              <a:cs typeface="+mn-cs"/>
            </a:endParaRPr>
          </a:p>
          <a:p>
            <a:pPr eaLnBrk="1" hangingPunct="1">
              <a:defRPr/>
            </a:pPr>
            <a:r>
              <a:rPr lang="en-US" b="0" dirty="0">
                <a:ea typeface="+mn-ea"/>
                <a:cs typeface="+mn-cs"/>
              </a:rPr>
              <a:t>For many businesses and other organizations, it is important to be able to</a:t>
            </a:r>
          </a:p>
          <a:p>
            <a:pPr eaLnBrk="1" hangingPunct="1">
              <a:defRPr/>
            </a:pPr>
            <a:r>
              <a:rPr lang="en-US" b="0" dirty="0">
                <a:ea typeface="+mn-ea"/>
                <a:cs typeface="+mn-cs"/>
              </a:rPr>
              <a:t>provide customers, partners, and employees with access to this information. But such</a:t>
            </a:r>
          </a:p>
          <a:p>
            <a:pPr eaLnBrk="1" hangingPunct="1">
              <a:defRPr/>
            </a:pPr>
            <a:r>
              <a:rPr lang="en-US" b="0" dirty="0">
                <a:ea typeface="+mn-ea"/>
                <a:cs typeface="+mn-cs"/>
              </a:rPr>
              <a:t>information can be targeted by internal and external threats of misuse or unauthorized</a:t>
            </a:r>
          </a:p>
          <a:p>
            <a:pPr eaLnBrk="1" hangingPunct="1">
              <a:defRPr/>
            </a:pPr>
            <a:r>
              <a:rPr lang="en-US" b="0" dirty="0">
                <a:ea typeface="+mn-ea"/>
                <a:cs typeface="+mn-cs"/>
              </a:rPr>
              <a:t>change. Accordingly, security specifically tailored to databases is an increasingly</a:t>
            </a:r>
          </a:p>
          <a:p>
            <a:pPr eaLnBrk="1" hangingPunct="1">
              <a:defRPr/>
            </a:pPr>
            <a:r>
              <a:rPr lang="en-US" b="0" dirty="0">
                <a:ea typeface="+mn-ea"/>
                <a:cs typeface="+mn-cs"/>
              </a:rPr>
              <a:t>important component of an overall organizational security strategy.</a:t>
            </a:r>
          </a:p>
          <a:p>
            <a:pPr eaLnBrk="1" hangingPunct="1">
              <a:defRPr/>
            </a:pPr>
            <a:endParaRPr lang="en-US" b="0" dirty="0">
              <a:ea typeface="+mn-ea"/>
              <a:cs typeface="+mn-cs"/>
            </a:endParaRPr>
          </a:p>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database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database management system (DBMS) ,</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2</a:t>
            </a:fld>
            <a:endParaRPr lang="en-AU">
              <a:latin typeface="Arial" pitchFamily="-109" charset="0"/>
            </a:endParaRPr>
          </a:p>
        </p:txBody>
      </p:sp>
    </p:spTree>
    <p:extLst>
      <p:ext uri="{BB962C8B-B14F-4D97-AF65-F5344CB8AC3E}">
        <p14:creationId xmlns:p14="http://schemas.microsoft.com/office/powerpoint/2010/main" val="1863584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24</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914349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There is an increasingly prominent trend in many organizations to move a</a:t>
            </a:r>
          </a:p>
          <a:p>
            <a:r>
              <a:rPr lang="en-US" sz="1200" kern="1200" baseline="0" dirty="0">
                <a:solidFill>
                  <a:schemeClr val="tx1"/>
                </a:solidFill>
                <a:latin typeface="Arial" pitchFamily="-110" charset="0"/>
                <a:ea typeface="ＭＳ Ｐゴシック" pitchFamily="-110" charset="-128"/>
                <a:cs typeface="ＭＳ Ｐゴシック" pitchFamily="-110" charset="-128"/>
              </a:rPr>
              <a:t>substantial portion or even all information technology (IT) operations to an</a:t>
            </a:r>
          </a:p>
          <a:p>
            <a:r>
              <a:rPr lang="en-US" sz="1200" kern="1200" baseline="0" dirty="0">
                <a:solidFill>
                  <a:schemeClr val="tx1"/>
                </a:solidFill>
                <a:latin typeface="Arial" pitchFamily="-110" charset="0"/>
                <a:ea typeface="ＭＳ Ｐゴシック" pitchFamily="-110" charset="-128"/>
                <a:cs typeface="ＭＳ Ｐゴシック" pitchFamily="-110" charset="-128"/>
              </a:rPr>
              <a:t>Internet-connected infrastructure known as enterprise cloud computing. The use</a:t>
            </a:r>
          </a:p>
          <a:p>
            <a:r>
              <a:rPr lang="en-US" sz="1200" kern="1200" baseline="0" dirty="0">
                <a:solidFill>
                  <a:schemeClr val="tx1"/>
                </a:solidFill>
                <a:latin typeface="Arial" pitchFamily="-110" charset="0"/>
                <a:ea typeface="ＭＳ Ｐゴシック" pitchFamily="-110" charset="-128"/>
                <a:cs typeface="ＭＳ Ｐゴシック" pitchFamily="-110" charset="-128"/>
              </a:rPr>
              <a:t>of cloud computing raises a number of security issues, particularly in the area of</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NIST SP-800-145 defines cloud computing as follows: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model for enabling ubiquitous, convenient, on-demand</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access to a shared pool of configurable computing resources (e.g.,</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networks, servers, storage, applications, and services) that can be rapidly</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provisioned and released with minimal management effort or service provider</a:t>
            </a:r>
          </a:p>
          <a:p>
            <a:r>
              <a:rPr lang="en-US" sz="1200" kern="1200" baseline="0" dirty="0">
                <a:solidFill>
                  <a:schemeClr val="tx1"/>
                </a:solidFill>
                <a:latin typeface="Arial" pitchFamily="-110" charset="0"/>
                <a:ea typeface="ＭＳ Ｐゴシック" pitchFamily="-110" charset="-128"/>
                <a:cs typeface="ＭＳ Ｐゴシック" pitchFamily="-110" charset="-128"/>
              </a:rPr>
              <a:t>interaction. This cloud model promotes availability and is composed of five</a:t>
            </a:r>
          </a:p>
          <a:p>
            <a:r>
              <a:rPr lang="en-US" sz="1200" kern="1200" baseline="0" dirty="0">
                <a:solidFill>
                  <a:schemeClr val="tx1"/>
                </a:solidFill>
                <a:latin typeface="Arial" pitchFamily="-110" charset="0"/>
                <a:ea typeface="ＭＳ Ｐゴシック" pitchFamily="-110" charset="-128"/>
                <a:cs typeface="ＭＳ Ｐゴシック" pitchFamily="-110" charset="-128"/>
              </a:rPr>
              <a:t>essential characteristics, 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25</a:t>
            </a:fld>
            <a:endParaRPr lang="en-AU"/>
          </a:p>
        </p:txBody>
      </p:sp>
    </p:spTree>
    <p:extLst>
      <p:ext uri="{BB962C8B-B14F-4D97-AF65-F5344CB8AC3E}">
        <p14:creationId xmlns:p14="http://schemas.microsoft.com/office/powerpoint/2010/main" val="2604209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Figure 5.13 illustrates the typical cloud service context. An enterprise maintains</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workstations within an enterprise LAN or set of LANs, which are connected by</a:t>
            </a:r>
          </a:p>
          <a:p>
            <a:r>
              <a:rPr lang="en-US" sz="1200" kern="1200" baseline="0" dirty="0">
                <a:solidFill>
                  <a:schemeClr val="tx1"/>
                </a:solidFill>
                <a:latin typeface="Arial" pitchFamily="-110" charset="0"/>
                <a:ea typeface="ＭＳ Ｐゴシック" pitchFamily="-110" charset="-128"/>
                <a:cs typeface="ＭＳ Ｐゴシック" pitchFamily="-110" charset="-128"/>
              </a:rPr>
              <a:t>a router through a network or the Internet to the cloud service provider. The cloud</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maintains a massive collection of servers, which it manages with a</a:t>
            </a:r>
          </a:p>
          <a:p>
            <a:r>
              <a:rPr lang="en-US" sz="1200" kern="1200" baseline="0" dirty="0">
                <a:solidFill>
                  <a:schemeClr val="tx1"/>
                </a:solidFill>
                <a:latin typeface="Arial" pitchFamily="-110" charset="0"/>
                <a:ea typeface="ＭＳ Ｐゴシック" pitchFamily="-110" charset="-128"/>
                <a:cs typeface="ＭＳ Ｐゴシック" pitchFamily="-110" charset="-128"/>
              </a:rPr>
              <a:t>variety of network management, redundancy, and security tools. In the figure, the cloud</a:t>
            </a:r>
          </a:p>
          <a:p>
            <a:r>
              <a:rPr lang="en-US" sz="1200" kern="1200" baseline="0" dirty="0">
                <a:solidFill>
                  <a:schemeClr val="tx1"/>
                </a:solidFill>
                <a:latin typeface="Arial" pitchFamily="-110" charset="0"/>
                <a:ea typeface="ＭＳ Ｐゴシック" pitchFamily="-110" charset="-128"/>
                <a:cs typeface="ＭＳ Ｐゴシック" pitchFamily="-110" charset="-128"/>
              </a:rPr>
              <a:t>infrastructure is shown as a collection of blade servers, which is a common architecture.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26</a:t>
            </a:fld>
            <a:endParaRPr lang="en-AU"/>
          </a:p>
        </p:txBody>
      </p:sp>
    </p:spTree>
    <p:extLst>
      <p:ext uri="{BB962C8B-B14F-4D97-AF65-F5344CB8AC3E}">
        <p14:creationId xmlns:p14="http://schemas.microsoft.com/office/powerpoint/2010/main" val="4128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definition refers to various models and characteristics, whose relationship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illustrated in Figure 5.11 . The essential characteristics of cloud computing include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following: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Broad network access: Capabilities are available over the network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accessed through standard mechanisms that promote use by heterogeneous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thin or thick client platforms (e.g., mobile phones, laptops, and </a:t>
            </a:r>
            <a:r>
              <a:rPr lang="en-US" sz="1200" b="0" kern="1200" baseline="0" dirty="0" err="1">
                <a:solidFill>
                  <a:schemeClr val="tx1"/>
                </a:solidFill>
                <a:latin typeface="Arial" pitchFamily="-110" charset="0"/>
                <a:ea typeface="ＭＳ Ｐゴシック" pitchFamily="-110" charset="-128"/>
                <a:cs typeface="ＭＳ Ｐゴシック" pitchFamily="-110" charset="-128"/>
              </a:rPr>
              <a:t>PDAs</a:t>
            </a:r>
            <a:r>
              <a:rPr lang="en-US" sz="1200" b="0" kern="1200" baseline="0" dirty="0">
                <a:solidFill>
                  <a:schemeClr val="tx1"/>
                </a:solidFill>
                <a:latin typeface="Arial" pitchFamily="-110" charset="0"/>
                <a:ea typeface="ＭＳ Ｐゴシック" pitchFamily="-110" charset="-128"/>
                <a:cs typeface="ＭＳ Ｐゴシック" pitchFamily="-110" charset="-128"/>
              </a:rPr>
              <a:t>) as well</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as other traditional or cloud-based software services.</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Rapid elasticity: Cloud computing gives you the ability to expand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reduce resources according to your specific service requirement.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example, you may need a large number of server resources for the duration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of a specific task. You can then release these resources upon completion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Measured service: Cloud systems automatically control and optimize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resource use by leveraging a metering capability at some level of abstraction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appropriate to the type of service (e.g., storage, processing, bandwidth,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active user accounts). Resource usage can be monitored, controlled,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reported, providing transparency for both the provider and consumer of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utilized service.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On-demand self-service: A consumer can unilaterally provision computing</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capabilities, such as server time and network storage, as needed automatically</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without requiring human interaction with each service provider. Because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service is on demand, the resources are not permanent parts of your IT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infrastructure.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Resource pooling: The provider’s computing resources are pooled to serve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multiple consumers using a multi-tenant model, with different physical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virtual resources dynamically assigned and reassigned according to consumer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demand. There is a degree of location independence in that the customer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generally has no control or knowledge over the exact location of the provided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resources, but may be able to specify location at a higher level of abstraction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(e.g., country, state, or datacenter). Examples of resources include storage,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processing, memory, network bandwidth, and virtual machines. Even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private clouds tend to pool resources between different parts of the same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organization.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27</a:t>
            </a:fld>
            <a:endParaRPr lang="en-AU"/>
          </a:p>
        </p:txBody>
      </p:sp>
    </p:spTree>
    <p:extLst>
      <p:ext uri="{BB962C8B-B14F-4D97-AF65-F5344CB8AC3E}">
        <p14:creationId xmlns:p14="http://schemas.microsoft.com/office/powerpoint/2010/main" val="420871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28</a:t>
            </a:fld>
            <a:endParaRPr lang="en-AU"/>
          </a:p>
        </p:txBody>
      </p:sp>
    </p:spTree>
    <p:extLst>
      <p:ext uri="{BB962C8B-B14F-4D97-AF65-F5344CB8AC3E}">
        <p14:creationId xmlns:p14="http://schemas.microsoft.com/office/powerpoint/2010/main" val="278755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three service models , which can be viewed as nested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alternatives (Figure 5.12):</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Software as a service (SaaS):  Provides service to customers in the form of</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specifically application software, running on and accessible in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SaaS follows the familiar model of Web services, in this case applied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to cloud resources. SaaS enables the customer to use the cloud provider’s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running on the provider’s cloud infrastructure. The applications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accessible from various client devices through a simple interface such as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Web browser. Instead of obtaining desktop and server licenses for software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products it uses, an enterprise obtains the same functions from the cloud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SaaS saves the complexity of software installation, maintenance, upgrades,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patches. Examples of services at this level are Gmail, Google’s e-mail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Salesforce.com, which helps firms keep track of their customers.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Platform as a service (PaaS):  Provides service to customers in the form of</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platform on which the customer’s applications can run. PaaS enables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customer to deploy onto the cloud infrastructure customer-created or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acquired applications. A PaaS cloud provides useful software building blocks,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plus a number of development tools, such as programming languages, runtime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environments, and other tools that assist in deploying new applications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 effect, PaaS is an operating system in the cloud. PaaS is useful for an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that wants to develop new or tailored applications while paying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the needed computing resources only as needed and only for as long as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Google App Engine and the Salesforce1 Platform from Salesforce.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com are examples of PaaS.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Infrastructure as a service (IaaS):  Provides the customer access to the underlying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infrastructure. IaaS provides virtual machines and other abstracted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hardware and operating systems, which may be controlled through a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programming interface (API). IaaS offers the customer processing,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storage, networks, and other fundamental computing resources so that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customer is able to deploy and run arbitrary software, which can include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operating systems and applications. IaaS enables customers to combine basic</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computing services, such as number crunching and data storage, to build highly</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adaptable computer systems. Examples of IaaS are Amazon Elastic Compute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(Amazon EC2) and Windows Azure.</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roles of the cloud consumer and provider have already been discussed.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summarize, a cloud provider  can provide one or more of the cloud services to meet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IT and business requirements of cloud consumers . For each of the three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models (SaaS, PaaS, and IaaS), the CP provides the storage and processing facilities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support that service model, together with a cloud interface for cloud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consumers. For SaaS, the CP deploys, configures, maintains, and updates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 of the software applications on a cloud infrastructure so that the services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are provisioned at the expected service levels to cloud consumers. The consumers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of SaaS can be organizations that provide their members with access to software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end users who directly use software applications, or software application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administrators who configure applications for end users.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PaaS, the CP manages the computing infrastructure for the platform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runs the cloud software that provides the components of the platform, such as runtime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execution stack, databases, and other middleware components. Cloud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consumers of PaaS can employ the tools and execution resources provided by CPs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develop, test, deploy, and manage the applications hosted in a cloud environment.</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IaaS, the CP acquires the physical computing resources underlying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including the servers, networks, storage, and hosting infrastructure.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IaaS cloud consumer in turn uses these computing resources, such as a virtual computer,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their fundamental computing needs.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C198186-20EE-9348-AA27-7E60E141A490}" type="slidenum">
              <a:rPr lang="en-AU" smtClean="0"/>
              <a:pPr>
                <a:defRPr/>
              </a:pPr>
              <a:t>29</a:t>
            </a:fld>
            <a:endParaRPr lang="en-AU"/>
          </a:p>
        </p:txBody>
      </p:sp>
    </p:spTree>
    <p:extLst>
      <p:ext uri="{BB962C8B-B14F-4D97-AF65-F5344CB8AC3E}">
        <p14:creationId xmlns:p14="http://schemas.microsoft.com/office/powerpoint/2010/main" val="183779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four deployment models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Public cloud:  The cloud infrastructure is made available to the general public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 large industry group and is owned by an organization selling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The cloud provider is responsible both for the cloud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for the control of data and operations within the cloud.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Private cloud: The cloud infrastructure is operated solely for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may be managed by the organization or a third party and may exist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premise or off premise. The cloud provider is responsible only for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infrastructure and not for the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Community cloud: The cloud infrastructure is shared by several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supports a specific community that has shared concerns (e.g.,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requirements, policy, and compliance considerations). It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managed by the organizations or a third party and may exist on premise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 premise.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Hybrid cloud: The cloud infrastructure is a composition of two or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clouds (private, community, or public) that remain unique entities but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bound together by standardized or proprietary technology that enables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and application portability (e.g., cloud bursting for load balancing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clouds).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30</a:t>
            </a:fld>
            <a:endParaRPr lang="en-AU"/>
          </a:p>
        </p:txBody>
      </p:sp>
    </p:spTree>
    <p:extLst>
      <p:ext uri="{BB962C8B-B14F-4D97-AF65-F5344CB8AC3E}">
        <p14:creationId xmlns:p14="http://schemas.microsoft.com/office/powerpoint/2010/main" val="3448157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many ways to compromise data. Deletion or alteration of records without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 backup of the original content is an obvious example. Unlinking a record from</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 larger context may render it unrecoverable, as can storage on unreliable media.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Loss of an encoding key may result in effective destruction. Finally, unauthorized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parties must be prevented from gaining access to sensitive data.</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 threat of data compromise increases in the cloud, due to the number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interactions between risks and challenges that are either unique to the cloud 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more dangerous because of the architectural or operational characteristics of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cloud environment.</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environments used in cloud computing can vary significantly.</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Some providers support a multi-instance model , which provides a unique DBMS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running on a virtual machine instance for each cloud subscriber. This gives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subscriber complete control over role definition, user authorization, and other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administrative tasks related to security. Other providers support a multi-tenant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model , which provides a predefined environment for the cloud subscriber that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is shared with other tenants, typically through tagging data with a subscriber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identifier. Tagging gives the appearance of exclusive use of the instance, but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relies on the cloud provider to establish and maintain a sound secure database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Data must be secured while at rest, in transit, and in use, and access to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 must be controlled. The client can employ encryption to protect data in transit,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though this involves key management responsibilities for the CP. The client can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enforce access control techniques but, again, the CP is involved to some extent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depending on the service model used.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For data at rest, the ideal security measure is for the client to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and only store encrypted data in the cloud, with the CP having no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the encryption key. So long as the key remains secure, the CP has no ability to read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although corruption and other denial-of-service attacks remain a risk.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model depicted in Figure 5.10 works equally well when the data is stored in a cloud.</a:t>
            </a:r>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2747178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term security as a service  has generally meant a package of security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offered by a service provider that offloads much of the security responsibility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an enterprise to the security service provider. Among the services typically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provided are authentication, anti-virus, antimalware/spyware, intrusion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security event management. In the context of cloud computing, cloud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a service, designated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segment 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offering of a CP.</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Cloud Security Alliance defines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as the provision of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and services via the cloud either to cloud-based infrastructure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or from the cloud to the customers’ on-premise systems (Table 5.4)</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[CSA11b]. The Cloud Security Alliance has identified the following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categories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service: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and access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loss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E-mail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assessments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Intrusion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information and event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Encryption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Business continuity and disaster recovery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Network security</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1082319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section, we examine these categories with a focus on security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cloud-based infrastructure and services (Figure 5.15).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and access management (IAM)  includes people, processes, and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used to manage access to enterprise resources by assuring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of an entity is verified, and then granting the correct level of access 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this assured identity. One aspect of identity management is identity provisioning,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has to do with providing access to identified users and subsequently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deprovisioning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denying access, to users when the client enterprise designates such users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no longer having access to enterprise resources in the cloud. Another aspect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management is for the cloud to participate in the federated identity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scheme (see Chapter 15) used by the client enterprise. Among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the cloud service provider (CSP) must be able to exchange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with the enterprise’s chosen identity provider.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access management portion of IAM involves authentication and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services. For example, the CSP must be able to authenticate users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trustworthy manner. The access control requirements in SPI environments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establishing trusted user profile and policy information, using it to control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within the cloud service, and doing this in an auditable way.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loss prevention (DLP)  is the monitoring, protecting, and verifying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of data at rest, in motion, and in use. Much of DLP can be implemented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cloud client, such as discussed in Section 16.6. The CSP can also provide DLP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such as implementing rules about what functions can be performed on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various contexts.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security  is real-time protection offered either on premise through software/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appliance installation or via the Cloud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proxying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redirecting Web traffic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CP. This provides an added layer of protection on top of things like antiviruses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prevent malware from entering the enterprise via activities such as Web browsing.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addition to protecting against malware, a cloud-based Web security service might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usage policy enforcement, data backup, traffic control, and Web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CSP may provide a Web-based e-mail service, for which security 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E-mail security  provides control over inbound and outbound email,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protecting the organization from phishing, malicious attachments, enforcing corporate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polices such as acceptable use and spam prevention. The CSP may also incorporate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signatures on all e-mail clients and provide optional e-mail encryption.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assessments  are third-part audits of cloud services. While this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outside the province of the CSP, the CSP can provide tools and access points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facilitate various assessment activities.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management  encompasses intrusion detection, prevention,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response. The core of this service is the implementation of intrusion detection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(IDSs) and intrusion prevention systems (IPSs) at entry points to the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on servers in the cloud. An IDS is a set of automated tools designed to detect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unauthorized access to a host system. We discuss this in Chapter 21. An IPS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incor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porates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IDS functionality but also includes mechanisms designed to block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intruders.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information and event management (SIEM)  aggregates (via push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pull mechanisms) log and event data from virtual and real networks,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systems. This information is then correlated and analyzed to provide real-time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reporting and alerting on information/events that may require intervention or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of response. The CSP typically provides an integrated service that can 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information from a variety of sources both within the cloud and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client enterprise network.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Encryption  is a pervasive service that can be provided for data at rest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e-mail traffic, client-specific network management information, and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Encryption services provided by the CSP involve a range of complex</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issues, including key management, how to implement virtual private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(VPN) services in the cloud, application encryption, and data content access.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Business continuity and disaster recovery  comprise measures and mechanisms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ensure operational resiliency in the event of any service interruptions.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is an area where the CSP, because of economies of scale, can offer obvious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benefits to a cloud service client [WOOD10]. The CSP can provide backup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multiple locations, with reliable failover and disaster recovery facilities.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must include a flexible infrastructure, redundancy of functions and hardware,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monitored operations, geographically distributed data centers, and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survivability.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security  consists of security services that allocate access, distribute,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monitor, and protect the underlying resource services. Services include perimeter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server firewalls and denial-of-service protection. Many of the other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listed in this section, including intrusion management, identity and access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loss protection, and Web security, also contribute to the network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33</a:t>
            </a:fld>
            <a:endParaRPr lang="en-AU"/>
          </a:p>
        </p:txBody>
      </p:sp>
    </p:spTree>
    <p:extLst>
      <p:ext uri="{BB962C8B-B14F-4D97-AF65-F5344CB8AC3E}">
        <p14:creationId xmlns:p14="http://schemas.microsoft.com/office/powerpoint/2010/main" val="296282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3</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33774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5 </a:t>
            </a:r>
            <a:r>
              <a:rPr lang="en-US" dirty="0">
                <a:latin typeface="Times New Roman" pitchFamily="-107" charset="0"/>
              </a:rPr>
              <a:t>summary.</a:t>
            </a:r>
          </a:p>
        </p:txBody>
      </p:sp>
    </p:spTree>
    <p:extLst>
      <p:ext uri="{BB962C8B-B14F-4D97-AF65-F5344CB8AC3E}">
        <p14:creationId xmlns:p14="http://schemas.microsoft.com/office/powerpoint/2010/main" val="1113206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effectLst/>
                <a:latin typeface="+mn-lt"/>
                <a:ea typeface="+mn-ea"/>
                <a:cs typeface="+mn-cs"/>
              </a:rPr>
              <a:t>The definition refers to various models and characteristics, whose relationship</a:t>
            </a:r>
          </a:p>
          <a:p>
            <a:r>
              <a:rPr lang="en-US" sz="1200" kern="1200" dirty="0">
                <a:solidFill>
                  <a:schemeClr val="tx1"/>
                </a:solidFill>
                <a:effectLst/>
                <a:latin typeface="+mn-lt"/>
                <a:ea typeface="+mn-ea"/>
                <a:cs typeface="+mn-cs"/>
              </a:rPr>
              <a:t>is illustrated in Figure 13.1. The essential characteristics of cloud computing include</a:t>
            </a:r>
          </a:p>
          <a:p>
            <a:r>
              <a:rPr lang="en-US" sz="1200" kern="1200" dirty="0">
                <a:solidFill>
                  <a:schemeClr val="tx1"/>
                </a:solidFill>
                <a:effectLst/>
                <a:latin typeface="+mn-lt"/>
                <a:ea typeface="+mn-ea"/>
                <a:cs typeface="+mn-cs"/>
              </a:rPr>
              <a:t>the following: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Broad network access: </a:t>
            </a:r>
            <a:r>
              <a:rPr lang="en-US" sz="1200" kern="1200" dirty="0">
                <a:solidFill>
                  <a:schemeClr val="tx1"/>
                </a:solidFill>
                <a:effectLst/>
                <a:latin typeface="+mn-lt"/>
                <a:ea typeface="+mn-ea"/>
                <a:cs typeface="+mn-cs"/>
              </a:rPr>
              <a:t> Capabilities are available over the network and accessed</a:t>
            </a:r>
          </a:p>
          <a:p>
            <a:r>
              <a:rPr lang="en-US" sz="1200" kern="1200" dirty="0">
                <a:solidFill>
                  <a:schemeClr val="tx1"/>
                </a:solidFill>
                <a:effectLst/>
                <a:latin typeface="+mn-lt"/>
                <a:ea typeface="+mn-ea"/>
                <a:cs typeface="+mn-cs"/>
              </a:rPr>
              <a:t>through standard mechanisms that promote use by heterogeneous thin or thick</a:t>
            </a:r>
          </a:p>
          <a:p>
            <a:r>
              <a:rPr lang="en-US" sz="1200" kern="1200" dirty="0">
                <a:solidFill>
                  <a:schemeClr val="tx1"/>
                </a:solidFill>
                <a:effectLst/>
                <a:latin typeface="+mn-lt"/>
                <a:ea typeface="+mn-ea"/>
                <a:cs typeface="+mn-cs"/>
              </a:rPr>
              <a:t>client platforms (e.g., mobile phones, laptops, and tablets) as well as other traditional</a:t>
            </a:r>
          </a:p>
          <a:p>
            <a:r>
              <a:rPr lang="en-US" sz="1200" kern="1200" dirty="0">
                <a:solidFill>
                  <a:schemeClr val="tx1"/>
                </a:solidFill>
                <a:effectLst/>
                <a:latin typeface="+mn-lt"/>
                <a:ea typeface="+mn-ea"/>
                <a:cs typeface="+mn-cs"/>
              </a:rPr>
              <a:t>or cloud-based software services.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Rapid elasticity:</a:t>
            </a:r>
            <a:r>
              <a:rPr lang="en-US" sz="1200" kern="1200" dirty="0">
                <a:solidFill>
                  <a:schemeClr val="tx1"/>
                </a:solidFill>
                <a:effectLst/>
                <a:latin typeface="+mn-lt"/>
                <a:ea typeface="+mn-ea"/>
                <a:cs typeface="+mn-cs"/>
              </a:rPr>
              <a:t>  Cloud computing gives you the ability to expand and reduce</a:t>
            </a:r>
          </a:p>
          <a:p>
            <a:r>
              <a:rPr lang="en-US" sz="1200" kern="1200" dirty="0">
                <a:solidFill>
                  <a:schemeClr val="tx1"/>
                </a:solidFill>
                <a:effectLst/>
                <a:latin typeface="+mn-lt"/>
                <a:ea typeface="+mn-ea"/>
                <a:cs typeface="+mn-cs"/>
              </a:rPr>
              <a:t>resources according to your specific service requirement. For example, you may</a:t>
            </a:r>
          </a:p>
          <a:p>
            <a:r>
              <a:rPr lang="en-US" sz="1200" kern="1200" dirty="0">
                <a:solidFill>
                  <a:schemeClr val="tx1"/>
                </a:solidFill>
                <a:effectLst/>
                <a:latin typeface="+mn-lt"/>
                <a:ea typeface="+mn-ea"/>
                <a:cs typeface="+mn-cs"/>
              </a:rPr>
              <a:t>need a large number of server resources for the duration of a specific task. You</a:t>
            </a:r>
          </a:p>
          <a:p>
            <a:r>
              <a:rPr lang="en-US" sz="1200" kern="1200" dirty="0">
                <a:solidFill>
                  <a:schemeClr val="tx1"/>
                </a:solidFill>
                <a:effectLst/>
                <a:latin typeface="+mn-lt"/>
                <a:ea typeface="+mn-ea"/>
                <a:cs typeface="+mn-cs"/>
              </a:rPr>
              <a:t>can then release these resources upon completion of the task.</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Measured service:</a:t>
            </a:r>
            <a:r>
              <a:rPr lang="en-US" sz="1200" kern="1200" dirty="0">
                <a:solidFill>
                  <a:schemeClr val="tx1"/>
                </a:solidFill>
                <a:effectLst/>
                <a:latin typeface="+mn-lt"/>
                <a:ea typeface="+mn-ea"/>
                <a:cs typeface="+mn-cs"/>
              </a:rPr>
              <a:t>  Cloud systems automatically control and optimize resource</a:t>
            </a:r>
          </a:p>
          <a:p>
            <a:r>
              <a:rPr lang="en-US" sz="1200" kern="1200" dirty="0">
                <a:solidFill>
                  <a:schemeClr val="tx1"/>
                </a:solidFill>
                <a:effectLst/>
                <a:latin typeface="+mn-lt"/>
                <a:ea typeface="+mn-ea"/>
                <a:cs typeface="+mn-cs"/>
              </a:rPr>
              <a:t>use by leveraging a metering capability at some level of abstraction appropriate</a:t>
            </a:r>
          </a:p>
          <a:p>
            <a:r>
              <a:rPr lang="en-US" sz="1200" kern="1200" dirty="0">
                <a:solidFill>
                  <a:schemeClr val="tx1"/>
                </a:solidFill>
                <a:effectLst/>
                <a:latin typeface="+mn-lt"/>
                <a:ea typeface="+mn-ea"/>
                <a:cs typeface="+mn-cs"/>
              </a:rPr>
              <a:t>to the type of service (e.g., storage, processing, bandwidth, and active user</a:t>
            </a:r>
          </a:p>
          <a:p>
            <a:r>
              <a:rPr lang="en-US" sz="1200" kern="1200" dirty="0">
                <a:solidFill>
                  <a:schemeClr val="tx1"/>
                </a:solidFill>
                <a:effectLst/>
                <a:latin typeface="+mn-lt"/>
                <a:ea typeface="+mn-ea"/>
                <a:cs typeface="+mn-cs"/>
              </a:rPr>
              <a:t>accounts). Resource usage can be monitored, controlled, and reported, providing</a:t>
            </a:r>
          </a:p>
          <a:p>
            <a:r>
              <a:rPr lang="en-US" sz="1200" kern="1200" dirty="0">
                <a:solidFill>
                  <a:schemeClr val="tx1"/>
                </a:solidFill>
                <a:effectLst/>
                <a:latin typeface="+mn-lt"/>
                <a:ea typeface="+mn-ea"/>
                <a:cs typeface="+mn-cs"/>
              </a:rPr>
              <a:t>transparency for both the provider and consumer of the utilized service.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On-demand self-service:</a:t>
            </a:r>
            <a:r>
              <a:rPr lang="en-US" sz="1200" kern="1200" dirty="0">
                <a:solidFill>
                  <a:schemeClr val="tx1"/>
                </a:solidFill>
                <a:effectLst/>
                <a:latin typeface="+mn-lt"/>
                <a:ea typeface="+mn-ea"/>
                <a:cs typeface="+mn-cs"/>
              </a:rPr>
              <a:t>  A cloud service consumer (CSC) can unilaterally</a:t>
            </a:r>
          </a:p>
          <a:p>
            <a:r>
              <a:rPr lang="en-US" sz="1200" kern="1200" dirty="0">
                <a:solidFill>
                  <a:schemeClr val="tx1"/>
                </a:solidFill>
                <a:effectLst/>
                <a:latin typeface="+mn-lt"/>
                <a:ea typeface="+mn-ea"/>
                <a:cs typeface="+mn-cs"/>
              </a:rPr>
              <a:t>provision computing capabilities, such as server time and network storage, as</a:t>
            </a:r>
          </a:p>
          <a:p>
            <a:r>
              <a:rPr lang="en-US" sz="1200" kern="1200" dirty="0">
                <a:solidFill>
                  <a:schemeClr val="tx1"/>
                </a:solidFill>
                <a:effectLst/>
                <a:latin typeface="+mn-lt"/>
                <a:ea typeface="+mn-ea"/>
                <a:cs typeface="+mn-cs"/>
              </a:rPr>
              <a:t>needed automatically without requiring human interaction with each service</a:t>
            </a:r>
          </a:p>
          <a:p>
            <a:r>
              <a:rPr lang="en-US" sz="1200" kern="1200" dirty="0">
                <a:solidFill>
                  <a:schemeClr val="tx1"/>
                </a:solidFill>
                <a:effectLst/>
                <a:latin typeface="+mn-lt"/>
                <a:ea typeface="+mn-ea"/>
                <a:cs typeface="+mn-cs"/>
              </a:rPr>
              <a:t>provider. Because the service is on demand, the resources are not permanent</a:t>
            </a:r>
          </a:p>
          <a:p>
            <a:r>
              <a:rPr lang="en-US" sz="1200" kern="1200" dirty="0">
                <a:solidFill>
                  <a:schemeClr val="tx1"/>
                </a:solidFill>
                <a:effectLst/>
                <a:latin typeface="+mn-lt"/>
                <a:ea typeface="+mn-ea"/>
                <a:cs typeface="+mn-cs"/>
              </a:rPr>
              <a:t>parts of</a:t>
            </a:r>
            <a:r>
              <a:rPr lang="en-US" sz="1200" kern="1200" baseline="0" dirty="0">
                <a:solidFill>
                  <a:schemeClr val="tx1"/>
                </a:solidFill>
                <a:effectLst/>
                <a:latin typeface="+mn-lt"/>
                <a:ea typeface="+mn-ea"/>
                <a:cs typeface="+mn-cs"/>
              </a:rPr>
              <a:t> the consumer’s </a:t>
            </a:r>
            <a:r>
              <a:rPr lang="en-US" sz="1200" kern="1200" dirty="0">
                <a:solidFill>
                  <a:schemeClr val="tx1"/>
                </a:solidFill>
                <a:effectLst/>
                <a:latin typeface="+mn-lt"/>
                <a:ea typeface="+mn-ea"/>
                <a:cs typeface="+mn-cs"/>
              </a:rPr>
              <a:t>IT infrastructure.</a:t>
            </a:r>
          </a:p>
          <a:p>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Resource pooling: </a:t>
            </a:r>
            <a:r>
              <a:rPr lang="en-US" sz="1200" kern="1200" dirty="0">
                <a:solidFill>
                  <a:schemeClr val="tx1"/>
                </a:solidFill>
                <a:effectLst/>
                <a:latin typeface="+mn-lt"/>
                <a:ea typeface="+mn-ea"/>
                <a:cs typeface="+mn-cs"/>
              </a:rPr>
              <a:t>The provider’s computing resources are pooled to serve</a:t>
            </a:r>
          </a:p>
          <a:p>
            <a:r>
              <a:rPr lang="en-US" sz="1200" kern="1200" dirty="0">
                <a:solidFill>
                  <a:schemeClr val="tx1"/>
                </a:solidFill>
                <a:effectLst/>
                <a:latin typeface="+mn-lt"/>
                <a:ea typeface="+mn-ea"/>
                <a:cs typeface="+mn-cs"/>
              </a:rPr>
              <a:t>multiple CSCs using a multitenant model, with different physical and virtual</a:t>
            </a:r>
          </a:p>
          <a:p>
            <a:r>
              <a:rPr lang="en-US" sz="1200" kern="1200" dirty="0">
                <a:solidFill>
                  <a:schemeClr val="tx1"/>
                </a:solidFill>
                <a:effectLst/>
                <a:latin typeface="+mn-lt"/>
                <a:ea typeface="+mn-ea"/>
                <a:cs typeface="+mn-cs"/>
              </a:rPr>
              <a:t>resources dynamically assigned and reassigned according to consumer demand.</a:t>
            </a:r>
          </a:p>
          <a:p>
            <a:r>
              <a:rPr lang="en-US" sz="1200" kern="1200" dirty="0">
                <a:solidFill>
                  <a:schemeClr val="tx1"/>
                </a:solidFill>
                <a:effectLst/>
                <a:latin typeface="+mn-lt"/>
                <a:ea typeface="+mn-ea"/>
                <a:cs typeface="+mn-cs"/>
              </a:rPr>
              <a:t>There is a degree of location independence, in that the CSC generally has no</a:t>
            </a:r>
          </a:p>
          <a:p>
            <a:r>
              <a:rPr lang="en-US" sz="1200" kern="1200" dirty="0">
                <a:solidFill>
                  <a:schemeClr val="tx1"/>
                </a:solidFill>
                <a:effectLst/>
                <a:latin typeface="+mn-lt"/>
                <a:ea typeface="+mn-ea"/>
                <a:cs typeface="+mn-cs"/>
              </a:rPr>
              <a:t>control or knowledge of the exact location of the provided resources, but may</a:t>
            </a:r>
          </a:p>
          <a:p>
            <a:r>
              <a:rPr lang="en-US" sz="1200" kern="1200" dirty="0">
                <a:solidFill>
                  <a:schemeClr val="tx1"/>
                </a:solidFill>
                <a:effectLst/>
                <a:latin typeface="+mn-lt"/>
                <a:ea typeface="+mn-ea"/>
                <a:cs typeface="+mn-cs"/>
              </a:rPr>
              <a:t>be able to specify location at a higher level of abstraction (e.g., country, state,</a:t>
            </a:r>
          </a:p>
          <a:p>
            <a:r>
              <a:rPr lang="en-US" sz="1200" kern="1200" dirty="0">
                <a:solidFill>
                  <a:schemeClr val="tx1"/>
                </a:solidFill>
                <a:effectLst/>
                <a:latin typeface="+mn-lt"/>
                <a:ea typeface="+mn-ea"/>
                <a:cs typeface="+mn-cs"/>
              </a:rPr>
              <a:t>or datacenter). Examples of resources include storage, processing, memory,</a:t>
            </a:r>
          </a:p>
          <a:p>
            <a:r>
              <a:rPr lang="en-US" sz="1200" kern="1200" dirty="0">
                <a:solidFill>
                  <a:schemeClr val="tx1"/>
                </a:solidFill>
                <a:effectLst/>
                <a:latin typeface="+mn-lt"/>
                <a:ea typeface="+mn-ea"/>
                <a:cs typeface="+mn-cs"/>
              </a:rPr>
              <a:t>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bandwidth, and virtual machines (VMs). Even private clouds tend to</a:t>
            </a:r>
          </a:p>
          <a:p>
            <a:r>
              <a:rPr lang="en-US" sz="1200" kern="1200" dirty="0">
                <a:solidFill>
                  <a:schemeClr val="tx1"/>
                </a:solidFill>
                <a:effectLst/>
                <a:latin typeface="+mn-lt"/>
                <a:ea typeface="+mn-ea"/>
                <a:cs typeface="+mn-cs"/>
              </a:rPr>
              <a:t>pool resources between different parts of the same organization.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564745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800-145 defines three service models , which can be viewed as nested service alternatives:</a:t>
            </a:r>
          </a:p>
          <a:p>
            <a:r>
              <a:rPr lang="en-US" sz="1200" kern="1200" dirty="0">
                <a:solidFill>
                  <a:schemeClr val="tx1"/>
                </a:solidFill>
                <a:effectLst/>
                <a:latin typeface="+mn-lt"/>
                <a:ea typeface="+mn-ea"/>
                <a:cs typeface="+mn-cs"/>
              </a:rPr>
              <a:t>software as a service (SaaS), platform as a service (PaaS), and infrastructure</a:t>
            </a:r>
          </a:p>
          <a:p>
            <a:r>
              <a:rPr lang="en-US" sz="1200" kern="1200" dirty="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3194210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four deployment models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Public cloud:  The cloud infrastructure is made available to the general public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 large industry group and is owned by an organization selling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The cloud provider is responsible both for the cloud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for the control of data and operations within the cloud.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Private cloud: The cloud infrastructure is operated solely for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may be managed by the organization or a third party and may exist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premise or off premise. The cloud provider is responsible only for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infrastructure and not for the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Community cloud: The cloud infrastructure is shared by several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supports a specific community that has shared concerns (e.g.,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requirements, policy, and compliance considerations). It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managed by the organizations or a third party and may exist on premise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 premise.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Hybrid cloud: The cloud infrastructure is a composition of two or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clouds (private, community, or public) that remain unique entities but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bound together by standardized or proprietary technology that enables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and application portability (e.g., cloud bursting for load balancing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clouds).</a:t>
            </a:r>
            <a:endParaRPr lang="en-US" dirty="0"/>
          </a:p>
          <a:p>
            <a:endParaRPr lang="en-SE"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8560DBF-F109-8946-ADF0-EE66B221E988}"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AU"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862357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Table 13.1 lists some of the relative strengths and weaknesses of the four cloud</a:t>
            </a:r>
          </a:p>
          <a:p>
            <a:r>
              <a:rPr lang="en-US" sz="1200" kern="1200" dirty="0">
                <a:solidFill>
                  <a:schemeClr val="tx1"/>
                </a:solidFill>
                <a:effectLst/>
                <a:latin typeface="+mn-lt"/>
                <a:ea typeface="+mn-ea"/>
                <a:cs typeface="+mn-cs"/>
              </a:rPr>
              <a:t>deployment models.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711830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500-292 (</a:t>
            </a:r>
            <a:r>
              <a:rPr lang="en-US" sz="1200" i="1" kern="1200" dirty="0">
                <a:solidFill>
                  <a:schemeClr val="tx1"/>
                </a:solidFill>
                <a:effectLst/>
                <a:latin typeface="+mn-lt"/>
                <a:ea typeface="+mn-ea"/>
                <a:cs typeface="+mn-cs"/>
              </a:rPr>
              <a:t>NIST Cloud Computing Reference Architecture</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September 2011</a:t>
            </a:r>
            <a:r>
              <a:rPr lang="en-US" sz="1200" kern="1200" dirty="0">
                <a:solidFill>
                  <a:schemeClr val="tx1"/>
                </a:solidFill>
                <a:effectLst/>
                <a:latin typeface="+mn-lt"/>
                <a:ea typeface="+mn-ea"/>
                <a:cs typeface="+mn-cs"/>
              </a:rPr>
              <a:t>) establishes reference</a:t>
            </a:r>
          </a:p>
          <a:p>
            <a:r>
              <a:rPr lang="en-US" sz="1200" kern="1200" dirty="0">
                <a:solidFill>
                  <a:schemeClr val="tx1"/>
                </a:solidFill>
                <a:effectLst/>
                <a:latin typeface="+mn-lt"/>
                <a:ea typeface="+mn-ea"/>
                <a:cs typeface="+mn-cs"/>
              </a:rPr>
              <a:t>architecture, described as follows:</a:t>
            </a:r>
          </a:p>
          <a:p>
            <a:endParaRPr lang="en-US" sz="1200" b="0" i="0"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 The NIST cloud computing reference architecture focuses on the requirements</a:t>
            </a:r>
          </a:p>
          <a:p>
            <a:r>
              <a:rPr lang="en-US" sz="1200" kern="1200" dirty="0">
                <a:solidFill>
                  <a:schemeClr val="tx1"/>
                </a:solidFill>
                <a:effectLst/>
                <a:latin typeface="+mn-lt"/>
                <a:ea typeface="+mn-ea"/>
                <a:cs typeface="+mn-cs"/>
              </a:rPr>
              <a:t>of “what” cloud services provide, not a “how to” design solution and implementation.</a:t>
            </a:r>
          </a:p>
          <a:p>
            <a:r>
              <a:rPr lang="en-US" sz="1200" kern="1200" dirty="0">
                <a:solidFill>
                  <a:schemeClr val="tx1"/>
                </a:solidFill>
                <a:effectLst/>
                <a:latin typeface="+mn-lt"/>
                <a:ea typeface="+mn-ea"/>
                <a:cs typeface="+mn-cs"/>
              </a:rPr>
              <a:t>The reference architecture is intended to facilitate the understanding of</a:t>
            </a:r>
          </a:p>
          <a:p>
            <a:r>
              <a:rPr lang="en-US" sz="1200" kern="1200" dirty="0">
                <a:solidFill>
                  <a:schemeClr val="tx1"/>
                </a:solidFill>
                <a:effectLst/>
                <a:latin typeface="+mn-lt"/>
                <a:ea typeface="+mn-ea"/>
                <a:cs typeface="+mn-cs"/>
              </a:rPr>
              <a:t>the operational intricacies in cloud computing. It does not represent the system</a:t>
            </a:r>
          </a:p>
          <a:p>
            <a:r>
              <a:rPr lang="en-US" sz="1200" kern="1200" dirty="0">
                <a:solidFill>
                  <a:schemeClr val="tx1"/>
                </a:solidFill>
                <a:effectLst/>
                <a:latin typeface="+mn-lt"/>
                <a:ea typeface="+mn-ea"/>
                <a:cs typeface="+mn-cs"/>
              </a:rPr>
              <a:t>architecture of a specific cloud computing system; instead it is a tool for describing,</a:t>
            </a:r>
          </a:p>
          <a:p>
            <a:r>
              <a:rPr lang="en-US" sz="1200" kern="1200" dirty="0">
                <a:solidFill>
                  <a:schemeClr val="tx1"/>
                </a:solidFill>
                <a:effectLst/>
                <a:latin typeface="+mn-lt"/>
                <a:ea typeface="+mn-ea"/>
                <a:cs typeface="+mn-cs"/>
              </a:rPr>
              <a:t>discussing, and developing a system-specific architecture using a common framework</a:t>
            </a:r>
          </a:p>
          <a:p>
            <a:r>
              <a:rPr lang="en-US" sz="1200" kern="1200" dirty="0">
                <a:solidFill>
                  <a:schemeClr val="tx1"/>
                </a:solidFill>
                <a:effectLst/>
                <a:latin typeface="+mn-lt"/>
                <a:ea typeface="+mn-ea"/>
                <a:cs typeface="+mn-cs"/>
              </a:rPr>
              <a:t>of reference.</a:t>
            </a:r>
          </a:p>
          <a:p>
            <a:endParaRPr lang="en-US" sz="12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633538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a:solidFill>
                  <a:schemeClr val="tx1"/>
                </a:solidFill>
                <a:effectLst/>
                <a:latin typeface="+mn-lt"/>
                <a:ea typeface="+mn-ea"/>
                <a:cs typeface="+mn-cs"/>
              </a:rPr>
              <a:t> The reference architecture, depicted in Figure 13.3, defines five major actors in</a:t>
            </a:r>
          </a:p>
          <a:p>
            <a:r>
              <a:rPr lang="en-US" sz="1200" kern="1200" dirty="0">
                <a:solidFill>
                  <a:schemeClr val="tx1"/>
                </a:solidFill>
                <a:effectLst/>
                <a:latin typeface="+mn-lt"/>
                <a:ea typeface="+mn-ea"/>
                <a:cs typeface="+mn-cs"/>
              </a:rPr>
              <a:t>terms of the roles and responsibilities: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consumer</a:t>
            </a:r>
            <a:r>
              <a:rPr lang="en-US" sz="1200" kern="1200" dirty="0">
                <a:solidFill>
                  <a:schemeClr val="tx1"/>
                </a:solidFill>
                <a:effectLst/>
                <a:latin typeface="+mn-lt"/>
                <a:ea typeface="+mn-ea"/>
                <a:cs typeface="+mn-cs"/>
              </a:rPr>
              <a:t> (CSC):  A person or organization that maintains a business</a:t>
            </a:r>
          </a:p>
          <a:p>
            <a:r>
              <a:rPr lang="en-US" sz="1200" kern="1200" dirty="0">
                <a:solidFill>
                  <a:schemeClr val="tx1"/>
                </a:solidFill>
                <a:effectLst/>
                <a:latin typeface="+mn-lt"/>
                <a:ea typeface="+mn-ea"/>
                <a:cs typeface="+mn-cs"/>
              </a:rPr>
              <a:t>relationship with, and uses service from, cloud providers.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provider </a:t>
            </a:r>
            <a:r>
              <a:rPr lang="en-US" sz="1200" kern="1200" dirty="0">
                <a:solidFill>
                  <a:schemeClr val="tx1"/>
                </a:solidFill>
                <a:effectLst/>
                <a:latin typeface="+mn-lt"/>
                <a:ea typeface="+mn-ea"/>
                <a:cs typeface="+mn-cs"/>
              </a:rPr>
              <a:t>(CSP):  A person, organization, or entity responsible for</a:t>
            </a:r>
          </a:p>
          <a:p>
            <a:r>
              <a:rPr lang="en-US" sz="1200" kern="1200" dirty="0">
                <a:solidFill>
                  <a:schemeClr val="tx1"/>
                </a:solidFill>
                <a:effectLst/>
                <a:latin typeface="+mn-lt"/>
                <a:ea typeface="+mn-ea"/>
                <a:cs typeface="+mn-cs"/>
              </a:rPr>
              <a:t>making a service available to interested parties.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auditor</a:t>
            </a:r>
            <a:r>
              <a:rPr lang="en-US" sz="1200" kern="1200" dirty="0">
                <a:solidFill>
                  <a:schemeClr val="tx1"/>
                </a:solidFill>
                <a:effectLst/>
                <a:latin typeface="+mn-lt"/>
                <a:ea typeface="+mn-ea"/>
                <a:cs typeface="+mn-cs"/>
              </a:rPr>
              <a:t>:  A party that can conduct independent assessment of cloud services,</a:t>
            </a:r>
          </a:p>
          <a:p>
            <a:r>
              <a:rPr lang="en-US" sz="1200" kern="1200" dirty="0">
                <a:solidFill>
                  <a:schemeClr val="tx1"/>
                </a:solidFill>
                <a:effectLst/>
                <a:latin typeface="+mn-lt"/>
                <a:ea typeface="+mn-ea"/>
                <a:cs typeface="+mn-cs"/>
              </a:rPr>
              <a:t>information system operations, performance, and security of the cloud</a:t>
            </a:r>
          </a:p>
          <a:p>
            <a:r>
              <a:rPr lang="en-US" sz="1200" kern="1200" dirty="0">
                <a:solidFill>
                  <a:schemeClr val="tx1"/>
                </a:solidFill>
                <a:effectLst/>
                <a:latin typeface="+mn-lt"/>
                <a:ea typeface="+mn-ea"/>
                <a:cs typeface="+mn-cs"/>
              </a:rPr>
              <a:t>implementation.</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broker</a:t>
            </a:r>
            <a:r>
              <a:rPr lang="en-US" sz="1200" kern="1200" dirty="0">
                <a:solidFill>
                  <a:schemeClr val="tx1"/>
                </a:solidFill>
                <a:effectLst/>
                <a:latin typeface="+mn-lt"/>
                <a:ea typeface="+mn-ea"/>
                <a:cs typeface="+mn-cs"/>
              </a:rPr>
              <a:t>:  An entity that manages the use, performance, and delivery of</a:t>
            </a:r>
          </a:p>
          <a:p>
            <a:r>
              <a:rPr lang="en-US" sz="1200" kern="1200" dirty="0">
                <a:solidFill>
                  <a:schemeClr val="tx1"/>
                </a:solidFill>
                <a:effectLst/>
                <a:latin typeface="+mn-lt"/>
                <a:ea typeface="+mn-ea"/>
                <a:cs typeface="+mn-cs"/>
              </a:rPr>
              <a:t>cloud services, and negotiates relationships between CSPs and cloud consumers.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carrier:</a:t>
            </a:r>
            <a:r>
              <a:rPr lang="en-US" sz="1200" kern="1200" dirty="0">
                <a:solidFill>
                  <a:schemeClr val="tx1"/>
                </a:solidFill>
                <a:effectLst/>
                <a:latin typeface="+mn-lt"/>
                <a:ea typeface="+mn-ea"/>
                <a:cs typeface="+mn-cs"/>
              </a:rPr>
              <a:t>  An intermediary that provides connectivity and transport of</a:t>
            </a:r>
          </a:p>
          <a:p>
            <a:r>
              <a:rPr lang="en-US" sz="1200" kern="1200" dirty="0">
                <a:solidFill>
                  <a:schemeClr val="tx1"/>
                </a:solidFill>
                <a:effectLst/>
                <a:latin typeface="+mn-lt"/>
                <a:ea typeface="+mn-ea"/>
                <a:cs typeface="+mn-cs"/>
              </a:rPr>
              <a:t>cloud services from CSPs to cloud consumers.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roles of the cloud consumer and provider have already been discussed.</a:t>
            </a:r>
          </a:p>
          <a:p>
            <a:r>
              <a:rPr lang="en-US" sz="1200" kern="1200" dirty="0">
                <a:solidFill>
                  <a:schemeClr val="tx1"/>
                </a:solidFill>
                <a:effectLst/>
                <a:latin typeface="+mn-lt"/>
                <a:ea typeface="+mn-ea"/>
                <a:cs typeface="+mn-cs"/>
              </a:rPr>
              <a:t>To summarize, a </a:t>
            </a:r>
            <a:r>
              <a:rPr lang="en-US" sz="1200" b="1" kern="1200" dirty="0">
                <a:solidFill>
                  <a:schemeClr val="tx1"/>
                </a:solidFill>
                <a:effectLst/>
                <a:latin typeface="+mn-lt"/>
                <a:ea typeface="+mn-ea"/>
                <a:cs typeface="+mn-cs"/>
              </a:rPr>
              <a:t>cloud service provider</a:t>
            </a:r>
            <a:r>
              <a:rPr lang="en-US" sz="1200" kern="1200" dirty="0">
                <a:solidFill>
                  <a:schemeClr val="tx1"/>
                </a:solidFill>
                <a:effectLst/>
                <a:latin typeface="+mn-lt"/>
                <a:ea typeface="+mn-ea"/>
                <a:cs typeface="+mn-cs"/>
              </a:rPr>
              <a:t>  can provide one or more of the cloud services</a:t>
            </a:r>
          </a:p>
          <a:p>
            <a:r>
              <a:rPr lang="en-US" sz="1200" kern="1200" dirty="0">
                <a:solidFill>
                  <a:schemeClr val="tx1"/>
                </a:solidFill>
                <a:effectLst/>
                <a:latin typeface="+mn-lt"/>
                <a:ea typeface="+mn-ea"/>
                <a:cs typeface="+mn-cs"/>
              </a:rPr>
              <a:t> to meet IT and business requirements of </a:t>
            </a:r>
            <a:r>
              <a:rPr lang="en-US" sz="1200" b="1" kern="1200" dirty="0">
                <a:solidFill>
                  <a:schemeClr val="tx1"/>
                </a:solidFill>
                <a:effectLst/>
                <a:latin typeface="+mn-lt"/>
                <a:ea typeface="+mn-ea"/>
                <a:cs typeface="+mn-cs"/>
              </a:rPr>
              <a:t>cloud service consumers </a:t>
            </a:r>
            <a:r>
              <a:rPr lang="en-US" sz="1200" kern="1200" dirty="0">
                <a:solidFill>
                  <a:schemeClr val="tx1"/>
                </a:solidFill>
                <a:effectLst/>
                <a:latin typeface="+mn-lt"/>
                <a:ea typeface="+mn-ea"/>
                <a:cs typeface="+mn-cs"/>
              </a:rPr>
              <a:t>. For each of the</a:t>
            </a:r>
          </a:p>
          <a:p>
            <a:r>
              <a:rPr lang="en-US" sz="1200" kern="1200" dirty="0">
                <a:solidFill>
                  <a:schemeClr val="tx1"/>
                </a:solidFill>
                <a:effectLst/>
                <a:latin typeface="+mn-lt"/>
                <a:ea typeface="+mn-ea"/>
                <a:cs typeface="+mn-cs"/>
              </a:rPr>
              <a:t>three service models (SaaS, PaaS, IaaS), the CSP provides the storage and processing</a:t>
            </a:r>
          </a:p>
          <a:p>
            <a:r>
              <a:rPr lang="en-US" sz="1200" kern="1200" dirty="0">
                <a:solidFill>
                  <a:schemeClr val="tx1"/>
                </a:solidFill>
                <a:effectLst/>
                <a:latin typeface="+mn-lt"/>
                <a:ea typeface="+mn-ea"/>
                <a:cs typeface="+mn-cs"/>
              </a:rPr>
              <a:t>facilities needed to support that service model, together with a cloud interface</a:t>
            </a:r>
          </a:p>
          <a:p>
            <a:r>
              <a:rPr lang="en-US" sz="1200" kern="1200" dirty="0">
                <a:solidFill>
                  <a:schemeClr val="tx1"/>
                </a:solidFill>
                <a:effectLst/>
                <a:latin typeface="+mn-lt"/>
                <a:ea typeface="+mn-ea"/>
                <a:cs typeface="+mn-cs"/>
              </a:rPr>
              <a:t>for cloud service consumers. For SaaS, the CSP deploys, configures, maintains, and</a:t>
            </a:r>
          </a:p>
          <a:p>
            <a:r>
              <a:rPr lang="en-US" sz="1200" kern="1200" dirty="0">
                <a:solidFill>
                  <a:schemeClr val="tx1"/>
                </a:solidFill>
                <a:effectLst/>
                <a:latin typeface="+mn-lt"/>
                <a:ea typeface="+mn-ea"/>
                <a:cs typeface="+mn-cs"/>
              </a:rPr>
              <a:t>updates the operation of the software applications on a cloud infrastructure so that</a:t>
            </a:r>
          </a:p>
          <a:p>
            <a:r>
              <a:rPr lang="en-US" sz="1200" kern="1200" dirty="0">
                <a:solidFill>
                  <a:schemeClr val="tx1"/>
                </a:solidFill>
                <a:effectLst/>
                <a:latin typeface="+mn-lt"/>
                <a:ea typeface="+mn-ea"/>
                <a:cs typeface="+mn-cs"/>
              </a:rPr>
              <a:t>the services are provisioned at the expected service levels to cloud consumers. The</a:t>
            </a:r>
          </a:p>
          <a:p>
            <a:r>
              <a:rPr lang="en-US" sz="1200" kern="1200" dirty="0">
                <a:solidFill>
                  <a:schemeClr val="tx1"/>
                </a:solidFill>
                <a:effectLst/>
                <a:latin typeface="+mn-lt"/>
                <a:ea typeface="+mn-ea"/>
                <a:cs typeface="+mn-cs"/>
              </a:rPr>
              <a:t>consumers of SaaS can be organizations that provide their members with access to</a:t>
            </a:r>
          </a:p>
          <a:p>
            <a:r>
              <a:rPr lang="en-US" sz="1200" kern="1200" dirty="0">
                <a:solidFill>
                  <a:schemeClr val="tx1"/>
                </a:solidFill>
                <a:effectLst/>
                <a:latin typeface="+mn-lt"/>
                <a:ea typeface="+mn-ea"/>
                <a:cs typeface="+mn-cs"/>
              </a:rPr>
              <a:t>software applications, end users who directly use software applications, or software</a:t>
            </a:r>
          </a:p>
          <a:p>
            <a:r>
              <a:rPr lang="en-US" sz="1200" kern="1200" dirty="0">
                <a:solidFill>
                  <a:schemeClr val="tx1"/>
                </a:solidFill>
                <a:effectLst/>
                <a:latin typeface="+mn-lt"/>
                <a:ea typeface="+mn-ea"/>
                <a:cs typeface="+mn-cs"/>
              </a:rPr>
              <a:t>application administrators who configure applications for end users.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PaaS, the CSP manages the computing infrastructure for the platform and</a:t>
            </a:r>
          </a:p>
          <a:p>
            <a:r>
              <a:rPr lang="en-US" sz="1200" kern="1200" dirty="0">
                <a:solidFill>
                  <a:schemeClr val="tx1"/>
                </a:solidFill>
                <a:effectLst/>
                <a:latin typeface="+mn-lt"/>
                <a:ea typeface="+mn-ea"/>
                <a:cs typeface="+mn-cs"/>
              </a:rPr>
              <a:t>runs the cloud software that provides the components of the platform, such as runtime</a:t>
            </a:r>
          </a:p>
          <a:p>
            <a:r>
              <a:rPr lang="en-US" sz="1200" kern="1200" dirty="0">
                <a:solidFill>
                  <a:schemeClr val="tx1"/>
                </a:solidFill>
                <a:effectLst/>
                <a:latin typeface="+mn-lt"/>
                <a:ea typeface="+mn-ea"/>
                <a:cs typeface="+mn-cs"/>
              </a:rPr>
              <a:t>software execution stacks, databases, and other middleware components. Cloud</a:t>
            </a:r>
          </a:p>
          <a:p>
            <a:r>
              <a:rPr lang="en-US" sz="1200" kern="1200" dirty="0">
                <a:solidFill>
                  <a:schemeClr val="tx1"/>
                </a:solidFill>
                <a:effectLst/>
                <a:latin typeface="+mn-lt"/>
                <a:ea typeface="+mn-ea"/>
                <a:cs typeface="+mn-cs"/>
              </a:rPr>
              <a:t>consumers of PaaS can employ the tools and execution resources provided by CSPs</a:t>
            </a:r>
          </a:p>
          <a:p>
            <a:r>
              <a:rPr lang="en-US" sz="1200" kern="1200" dirty="0">
                <a:solidFill>
                  <a:schemeClr val="tx1"/>
                </a:solidFill>
                <a:effectLst/>
                <a:latin typeface="+mn-lt"/>
                <a:ea typeface="+mn-ea"/>
                <a:cs typeface="+mn-cs"/>
              </a:rPr>
              <a:t>to develop, test, deploy, and manage the applications hosted in a cloud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IaaS, the CSP acquires the physical computing resources underlying the</a:t>
            </a:r>
          </a:p>
          <a:p>
            <a:r>
              <a:rPr lang="en-US" sz="1200" kern="1200" dirty="0">
                <a:solidFill>
                  <a:schemeClr val="tx1"/>
                </a:solidFill>
                <a:effectLst/>
                <a:latin typeface="+mn-lt"/>
                <a:ea typeface="+mn-ea"/>
                <a:cs typeface="+mn-cs"/>
              </a:rPr>
              <a:t>service, including the servers, networks, storage, and hosting infrastructure. The IaaS</a:t>
            </a:r>
          </a:p>
          <a:p>
            <a:r>
              <a:rPr lang="en-US" sz="1200" kern="1200" dirty="0">
                <a:solidFill>
                  <a:schemeClr val="tx1"/>
                </a:solidFill>
                <a:effectLst/>
                <a:latin typeface="+mn-lt"/>
                <a:ea typeface="+mn-ea"/>
                <a:cs typeface="+mn-cs"/>
              </a:rPr>
              <a:t>CSC in turn uses these computing resources, such as a virtual machine, for their fundamental</a:t>
            </a:r>
          </a:p>
          <a:p>
            <a:r>
              <a:rPr lang="en-US" sz="1200" kern="1200" dirty="0">
                <a:solidFill>
                  <a:schemeClr val="tx1"/>
                </a:solidFill>
                <a:effectLst/>
                <a:latin typeface="+mn-lt"/>
                <a:ea typeface="+mn-ea"/>
                <a:cs typeface="+mn-cs"/>
              </a:rPr>
              <a:t>computing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cloud carrier</a:t>
            </a:r>
            <a:r>
              <a:rPr lang="en-US" sz="1200" kern="1200" dirty="0">
                <a:solidFill>
                  <a:schemeClr val="tx1"/>
                </a:solidFill>
                <a:effectLst/>
                <a:latin typeface="+mn-lt"/>
                <a:ea typeface="+mn-ea"/>
                <a:cs typeface="+mn-cs"/>
              </a:rPr>
              <a:t>  is a networking facility that provides connectivity and transport</a:t>
            </a:r>
          </a:p>
          <a:p>
            <a:r>
              <a:rPr lang="en-US" sz="1200" kern="1200" dirty="0">
                <a:solidFill>
                  <a:schemeClr val="tx1"/>
                </a:solidFill>
                <a:effectLst/>
                <a:latin typeface="+mn-lt"/>
                <a:ea typeface="+mn-ea"/>
                <a:cs typeface="+mn-cs"/>
              </a:rPr>
              <a:t>of cloud services between cloud consumers and CSPs. Typically, a CSP will set</a:t>
            </a:r>
          </a:p>
          <a:p>
            <a:r>
              <a:rPr lang="en-US" sz="1200" kern="1200" dirty="0">
                <a:solidFill>
                  <a:schemeClr val="tx1"/>
                </a:solidFill>
                <a:effectLst/>
                <a:latin typeface="+mn-lt"/>
                <a:ea typeface="+mn-ea"/>
                <a:cs typeface="+mn-cs"/>
              </a:rPr>
              <a:t>up service level agreements (SLAs) with a cloud carrier to provide services consistent</a:t>
            </a:r>
          </a:p>
          <a:p>
            <a:r>
              <a:rPr lang="en-US" sz="1200" kern="1200" dirty="0">
                <a:solidFill>
                  <a:schemeClr val="tx1"/>
                </a:solidFill>
                <a:effectLst/>
                <a:latin typeface="+mn-lt"/>
                <a:ea typeface="+mn-ea"/>
                <a:cs typeface="+mn-cs"/>
              </a:rPr>
              <a:t>with the level of SLAs offered to cloud consumers, and may require the cloud carrier</a:t>
            </a:r>
          </a:p>
          <a:p>
            <a:r>
              <a:rPr lang="en-US" sz="1200" kern="1200" dirty="0">
                <a:solidFill>
                  <a:schemeClr val="tx1"/>
                </a:solidFill>
                <a:effectLst/>
                <a:latin typeface="+mn-lt"/>
                <a:ea typeface="+mn-ea"/>
                <a:cs typeface="+mn-cs"/>
              </a:rPr>
              <a:t>to provide dedicated and secure connections between cloud consumers and CSPs.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broker </a:t>
            </a:r>
            <a:r>
              <a:rPr lang="en-US" sz="1200" kern="1200" dirty="0">
                <a:solidFill>
                  <a:schemeClr val="tx1"/>
                </a:solidFill>
                <a:effectLst/>
                <a:latin typeface="+mn-lt"/>
                <a:ea typeface="+mn-ea"/>
                <a:cs typeface="+mn-cs"/>
              </a:rPr>
              <a:t> is useful when cloud services are too complex for a cloud consumer</a:t>
            </a:r>
          </a:p>
          <a:p>
            <a:r>
              <a:rPr lang="en-US" sz="1200" kern="1200" dirty="0">
                <a:solidFill>
                  <a:schemeClr val="tx1"/>
                </a:solidFill>
                <a:effectLst/>
                <a:latin typeface="+mn-lt"/>
                <a:ea typeface="+mn-ea"/>
                <a:cs typeface="+mn-cs"/>
              </a:rPr>
              <a:t>to easily manage. A cloud broker can offer three areas of support: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intermediation:</a:t>
            </a:r>
            <a:r>
              <a:rPr lang="en-US" sz="1200" kern="1200" dirty="0">
                <a:solidFill>
                  <a:schemeClr val="tx1"/>
                </a:solidFill>
                <a:effectLst/>
                <a:latin typeface="+mn-lt"/>
                <a:ea typeface="+mn-ea"/>
                <a:cs typeface="+mn-cs"/>
              </a:rPr>
              <a:t>  These are value-added services, such as identity management,</a:t>
            </a:r>
          </a:p>
          <a:p>
            <a:r>
              <a:rPr lang="en-US" sz="1200" kern="1200" dirty="0">
                <a:solidFill>
                  <a:schemeClr val="tx1"/>
                </a:solidFill>
                <a:effectLst/>
                <a:latin typeface="+mn-lt"/>
                <a:ea typeface="+mn-ea"/>
                <a:cs typeface="+mn-cs"/>
              </a:rPr>
              <a:t>performance reporting, and enhanced security.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aggregation:</a:t>
            </a:r>
            <a:r>
              <a:rPr lang="en-US" sz="1200" kern="1200" dirty="0">
                <a:solidFill>
                  <a:schemeClr val="tx1"/>
                </a:solidFill>
                <a:effectLst/>
                <a:latin typeface="+mn-lt"/>
                <a:ea typeface="+mn-ea"/>
                <a:cs typeface="+mn-cs"/>
              </a:rPr>
              <a:t>  The broker combines multiple cloud services to meet consumer</a:t>
            </a:r>
          </a:p>
          <a:p>
            <a:r>
              <a:rPr lang="en-US" sz="1200" kern="1200" dirty="0">
                <a:solidFill>
                  <a:schemeClr val="tx1"/>
                </a:solidFill>
                <a:effectLst/>
                <a:latin typeface="+mn-lt"/>
                <a:ea typeface="+mn-ea"/>
                <a:cs typeface="+mn-cs"/>
              </a:rPr>
              <a:t>needs not specifically addressed by a single CSP, or to optimize performance</a:t>
            </a:r>
          </a:p>
          <a:p>
            <a:r>
              <a:rPr lang="en-US" sz="1200" kern="1200" dirty="0">
                <a:solidFill>
                  <a:schemeClr val="tx1"/>
                </a:solidFill>
                <a:effectLst/>
                <a:latin typeface="+mn-lt"/>
                <a:ea typeface="+mn-ea"/>
                <a:cs typeface="+mn-cs"/>
              </a:rPr>
              <a:t>or minimize cost.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arbitrage:</a:t>
            </a:r>
            <a:r>
              <a:rPr lang="en-US" sz="1200" kern="1200" dirty="0">
                <a:solidFill>
                  <a:schemeClr val="tx1"/>
                </a:solidFill>
                <a:effectLst/>
                <a:latin typeface="+mn-lt"/>
                <a:ea typeface="+mn-ea"/>
                <a:cs typeface="+mn-cs"/>
              </a:rPr>
              <a:t>  This is similar to service aggregation except that the services</a:t>
            </a:r>
          </a:p>
          <a:p>
            <a:r>
              <a:rPr lang="en-US" sz="1200" kern="1200" dirty="0">
                <a:solidFill>
                  <a:schemeClr val="tx1"/>
                </a:solidFill>
                <a:effectLst/>
                <a:latin typeface="+mn-lt"/>
                <a:ea typeface="+mn-ea"/>
                <a:cs typeface="+mn-cs"/>
              </a:rPr>
              <a:t>being aggregated are not fixed. Service arbitrage means a broker has the flexibility</a:t>
            </a:r>
          </a:p>
          <a:p>
            <a:r>
              <a:rPr lang="en-US" sz="1200" kern="1200" dirty="0">
                <a:solidFill>
                  <a:schemeClr val="tx1"/>
                </a:solidFill>
                <a:effectLst/>
                <a:latin typeface="+mn-lt"/>
                <a:ea typeface="+mn-ea"/>
                <a:cs typeface="+mn-cs"/>
              </a:rPr>
              <a:t>to choose services from multiple agencies. The cloud broker, for example,</a:t>
            </a:r>
          </a:p>
          <a:p>
            <a:r>
              <a:rPr lang="en-US" sz="1200" kern="1200" dirty="0">
                <a:solidFill>
                  <a:schemeClr val="tx1"/>
                </a:solidFill>
                <a:effectLst/>
                <a:latin typeface="+mn-lt"/>
                <a:ea typeface="+mn-ea"/>
                <a:cs typeface="+mn-cs"/>
              </a:rPr>
              <a:t>can use a credit-scoring service to measure and select an agency with the best</a:t>
            </a:r>
          </a:p>
          <a:p>
            <a:r>
              <a:rPr lang="en-US" sz="1200" kern="1200" dirty="0">
                <a:solidFill>
                  <a:schemeClr val="tx1"/>
                </a:solidFill>
                <a:effectLst/>
                <a:latin typeface="+mn-lt"/>
                <a:ea typeface="+mn-ea"/>
                <a:cs typeface="+mn-cs"/>
              </a:rPr>
              <a:t>score.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 auditor </a:t>
            </a:r>
            <a:r>
              <a:rPr lang="en-US" sz="1200" kern="1200" dirty="0">
                <a:solidFill>
                  <a:schemeClr val="tx1"/>
                </a:solidFill>
                <a:effectLst/>
                <a:latin typeface="+mn-lt"/>
                <a:ea typeface="+mn-ea"/>
                <a:cs typeface="+mn-cs"/>
              </a:rPr>
              <a:t> can evaluate the services provided by a CSP in terms of security</a:t>
            </a:r>
          </a:p>
          <a:p>
            <a:r>
              <a:rPr lang="en-US" sz="1200" kern="1200" dirty="0">
                <a:solidFill>
                  <a:schemeClr val="tx1"/>
                </a:solidFill>
                <a:effectLst/>
                <a:latin typeface="+mn-lt"/>
                <a:ea typeface="+mn-ea"/>
                <a:cs typeface="+mn-cs"/>
              </a:rPr>
              <a:t>controls, privacy impact, performance, and so on. The auditor is an independent entity</a:t>
            </a:r>
          </a:p>
          <a:p>
            <a:r>
              <a:rPr lang="en-US" sz="1200" kern="1200" dirty="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015610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Figure 13.4 illustrates the interactions between the actors. A cloud consumer</a:t>
            </a:r>
          </a:p>
          <a:p>
            <a:r>
              <a:rPr lang="en-US" sz="1200" kern="1200" dirty="0">
                <a:solidFill>
                  <a:schemeClr val="tx1"/>
                </a:solidFill>
                <a:effectLst/>
                <a:latin typeface="+mn-lt"/>
                <a:ea typeface="+mn-ea"/>
                <a:cs typeface="+mn-cs"/>
              </a:rPr>
              <a:t>may request cloud services from a cloud provider directly or via a cloud broker. A</a:t>
            </a:r>
          </a:p>
          <a:p>
            <a:r>
              <a:rPr lang="en-US" sz="1200" kern="1200" dirty="0">
                <a:solidFill>
                  <a:schemeClr val="tx1"/>
                </a:solidFill>
                <a:effectLst/>
                <a:latin typeface="+mn-lt"/>
                <a:ea typeface="+mn-ea"/>
                <a:cs typeface="+mn-cs"/>
              </a:rPr>
              <a:t>cloud auditor conducts independent audits and may contact the others to collect</a:t>
            </a:r>
          </a:p>
          <a:p>
            <a:r>
              <a:rPr lang="en-US" sz="1200" kern="1200" dirty="0">
                <a:solidFill>
                  <a:schemeClr val="tx1"/>
                </a:solidFill>
                <a:effectLst/>
                <a:latin typeface="+mn-lt"/>
                <a:ea typeface="+mn-ea"/>
                <a:cs typeface="+mn-cs"/>
              </a:rPr>
              <a:t>necessary information. This figure shows that cloud networking issues involve three</a:t>
            </a:r>
          </a:p>
          <a:p>
            <a:r>
              <a:rPr lang="en-US" sz="1200" kern="1200" dirty="0">
                <a:solidFill>
                  <a:schemeClr val="tx1"/>
                </a:solidFill>
                <a:effectLst/>
                <a:latin typeface="+mn-lt"/>
                <a:ea typeface="+mn-ea"/>
                <a:cs typeface="+mn-cs"/>
              </a:rPr>
              <a:t>separate types of networks. For a cloud producer, the network architecture is that of</a:t>
            </a:r>
          </a:p>
          <a:p>
            <a:r>
              <a:rPr lang="en-US" sz="1200" kern="1200" dirty="0">
                <a:solidFill>
                  <a:schemeClr val="tx1"/>
                </a:solidFill>
                <a:effectLst/>
                <a:latin typeface="+mn-lt"/>
                <a:ea typeface="+mn-ea"/>
                <a:cs typeface="+mn-cs"/>
              </a:rPr>
              <a:t>a typical large datacenter, which consists of racks of high-performance servers and</a:t>
            </a:r>
          </a:p>
          <a:p>
            <a:r>
              <a:rPr lang="en-US" sz="1200" kern="1200" dirty="0">
                <a:solidFill>
                  <a:schemeClr val="tx1"/>
                </a:solidFill>
                <a:effectLst/>
                <a:latin typeface="+mn-lt"/>
                <a:ea typeface="+mn-ea"/>
                <a:cs typeface="+mn-cs"/>
              </a:rPr>
              <a:t>storage devices, interconnected with high-speed top-of-rack Ethernet switches. The</a:t>
            </a:r>
          </a:p>
          <a:p>
            <a:r>
              <a:rPr lang="en-US" sz="1200" kern="1200" dirty="0">
                <a:solidFill>
                  <a:schemeClr val="tx1"/>
                </a:solidFill>
                <a:effectLst/>
                <a:latin typeface="+mn-lt"/>
                <a:ea typeface="+mn-ea"/>
                <a:cs typeface="+mn-cs"/>
              </a:rPr>
              <a:t> concerns in this context focus on virtual machine placement and movement, load</a:t>
            </a:r>
          </a:p>
          <a:p>
            <a:r>
              <a:rPr lang="en-US" sz="1200" kern="1200" dirty="0">
                <a:solidFill>
                  <a:schemeClr val="tx1"/>
                </a:solidFill>
                <a:effectLst/>
                <a:latin typeface="+mn-lt"/>
                <a:ea typeface="+mn-ea"/>
                <a:cs typeface="+mn-cs"/>
              </a:rPr>
              <a:t>balancing, and availability issues. The enterprise network is likely to have a quite</a:t>
            </a:r>
          </a:p>
          <a:p>
            <a:r>
              <a:rPr lang="en-US" sz="1200" kern="1200" dirty="0">
                <a:solidFill>
                  <a:schemeClr val="tx1"/>
                </a:solidFill>
                <a:effectLst/>
                <a:latin typeface="+mn-lt"/>
                <a:ea typeface="+mn-ea"/>
                <a:cs typeface="+mn-cs"/>
              </a:rPr>
              <a:t>different architecture, typically including a number of LANs, servers, workstations,</a:t>
            </a:r>
          </a:p>
          <a:p>
            <a:r>
              <a:rPr lang="en-US" sz="1200" kern="1200" dirty="0">
                <a:solidFill>
                  <a:schemeClr val="tx1"/>
                </a:solidFill>
                <a:effectLst/>
                <a:latin typeface="+mn-lt"/>
                <a:ea typeface="+mn-ea"/>
                <a:cs typeface="+mn-cs"/>
              </a:rPr>
              <a:t>PCs, and mobile devices, with a broad range of network performance, security, and</a:t>
            </a:r>
          </a:p>
          <a:p>
            <a:r>
              <a:rPr lang="en-US" sz="1200" kern="1200" dirty="0">
                <a:solidFill>
                  <a:schemeClr val="tx1"/>
                </a:solidFill>
                <a:effectLst/>
                <a:latin typeface="+mn-lt"/>
                <a:ea typeface="+mn-ea"/>
                <a:cs typeface="+mn-cs"/>
              </a:rPr>
              <a:t>management issues. The concern of both producer and consumer with respect to the</a:t>
            </a:r>
          </a:p>
          <a:p>
            <a:r>
              <a:rPr lang="en-US" sz="1200" kern="1200" dirty="0">
                <a:solidFill>
                  <a:schemeClr val="tx1"/>
                </a:solidFill>
                <a:effectLst/>
                <a:latin typeface="+mn-lt"/>
                <a:ea typeface="+mn-ea"/>
                <a:cs typeface="+mn-cs"/>
              </a:rPr>
              <a:t>cloud carrier, which is shared with many users, is the ability to create virtual networks,</a:t>
            </a:r>
          </a:p>
          <a:p>
            <a:r>
              <a:rPr lang="en-US" sz="1200" kern="1200" dirty="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2134847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Security is important to any computing infrastructure. Companies go to great lengths</a:t>
            </a:r>
          </a:p>
          <a:p>
            <a:r>
              <a:rPr lang="en-US" sz="1200" kern="1200" dirty="0">
                <a:solidFill>
                  <a:schemeClr val="tx1"/>
                </a:solidFill>
                <a:effectLst/>
                <a:latin typeface="Arial" pitchFamily="-109" charset="0"/>
                <a:ea typeface="+mn-ea"/>
                <a:cs typeface="+mn-cs"/>
              </a:rPr>
              <a:t>to secure on-premises computing systems, so it is not surprising that security looms as</a:t>
            </a:r>
          </a:p>
          <a:p>
            <a:r>
              <a:rPr lang="en-US" sz="1200" kern="1200" dirty="0">
                <a:solidFill>
                  <a:schemeClr val="tx1"/>
                </a:solidFill>
                <a:effectLst/>
                <a:latin typeface="Arial" pitchFamily="-109" charset="0"/>
                <a:ea typeface="+mn-ea"/>
                <a:cs typeface="+mn-cs"/>
              </a:rPr>
              <a:t>a major consideration when augmenting or replacing on-premises systems with cloud</a:t>
            </a:r>
          </a:p>
          <a:p>
            <a:r>
              <a:rPr lang="en-US" sz="1200" kern="1200" dirty="0">
                <a:solidFill>
                  <a:schemeClr val="tx1"/>
                </a:solidFill>
                <a:effectLst/>
                <a:latin typeface="Arial" pitchFamily="-109" charset="0"/>
                <a:ea typeface="+mn-ea"/>
                <a:cs typeface="+mn-cs"/>
              </a:rPr>
              <a:t>services. Allaying security concerns is frequently a prerequisite for further discussions</a:t>
            </a:r>
          </a:p>
          <a:p>
            <a:r>
              <a:rPr lang="en-US" sz="1200" kern="1200" dirty="0">
                <a:solidFill>
                  <a:schemeClr val="tx1"/>
                </a:solidFill>
                <a:effectLst/>
                <a:latin typeface="Arial" pitchFamily="-109" charset="0"/>
                <a:ea typeface="+mn-ea"/>
                <a:cs typeface="+mn-cs"/>
              </a:rPr>
              <a:t>about migrating part or all of an organization’s computing architecture to the cloud.</a:t>
            </a:r>
          </a:p>
          <a:p>
            <a:r>
              <a:rPr lang="en-US" sz="1200" kern="1200" dirty="0">
                <a:solidFill>
                  <a:schemeClr val="tx1"/>
                </a:solidFill>
                <a:effectLst/>
                <a:latin typeface="Arial" pitchFamily="-109" charset="0"/>
                <a:ea typeface="+mn-ea"/>
                <a:cs typeface="+mn-cs"/>
              </a:rPr>
              <a:t>Availability is another major concern.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Generally speaking, such questions only arise when businesses contemplating</a:t>
            </a:r>
          </a:p>
          <a:p>
            <a:r>
              <a:rPr lang="en-US" sz="1200" kern="1200" dirty="0">
                <a:solidFill>
                  <a:schemeClr val="tx1"/>
                </a:solidFill>
                <a:effectLst/>
                <a:latin typeface="Arial" pitchFamily="-109" charset="0"/>
                <a:ea typeface="+mn-ea"/>
                <a:cs typeface="+mn-cs"/>
              </a:rPr>
              <a:t>moving core transaction processing, such as enterprise resource planning (ERP)</a:t>
            </a:r>
          </a:p>
          <a:p>
            <a:r>
              <a:rPr lang="en-US" sz="1200" kern="1200" dirty="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a:solidFill>
                  <a:schemeClr val="tx1"/>
                </a:solidFill>
                <a:effectLst/>
                <a:latin typeface="Arial" pitchFamily="-109" charset="0"/>
                <a:ea typeface="+mn-ea"/>
                <a:cs typeface="+mn-cs"/>
              </a:rPr>
              <a:t>demonstrated less concern about migrating high maintenance applications</a:t>
            </a:r>
          </a:p>
          <a:p>
            <a:r>
              <a:rPr lang="en-US" sz="1200" kern="1200" dirty="0">
                <a:solidFill>
                  <a:schemeClr val="tx1"/>
                </a:solidFill>
                <a:effectLst/>
                <a:latin typeface="Arial" pitchFamily="-109" charset="0"/>
                <a:ea typeface="+mn-ea"/>
                <a:cs typeface="+mn-cs"/>
              </a:rPr>
              <a:t>such as e-mail and payroll to cloud service providers, even though such applications</a:t>
            </a:r>
          </a:p>
          <a:p>
            <a:r>
              <a:rPr lang="en-US" sz="1200" kern="1200" dirty="0">
                <a:solidFill>
                  <a:schemeClr val="tx1"/>
                </a:solidFill>
                <a:effectLst/>
                <a:latin typeface="Arial" pitchFamily="-109" charset="0"/>
                <a:ea typeface="+mn-ea"/>
                <a:cs typeface="+mn-cs"/>
              </a:rPr>
              <a:t>hold sensitive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Auditability is another concern for many organizations. For example, in the U.S.,</a:t>
            </a:r>
          </a:p>
          <a:p>
            <a:r>
              <a:rPr lang="en-US" sz="1200" kern="1200" dirty="0">
                <a:solidFill>
                  <a:schemeClr val="tx1"/>
                </a:solidFill>
                <a:effectLst/>
                <a:latin typeface="Arial" pitchFamily="-109" charset="0"/>
                <a:ea typeface="+mn-ea"/>
                <a:cs typeface="+mn-cs"/>
              </a:rPr>
              <a:t>many organizations must comply with Sarbanes-Oxley and/or Health and Human</a:t>
            </a:r>
          </a:p>
          <a:p>
            <a:r>
              <a:rPr lang="en-US" sz="1200" kern="1200" dirty="0">
                <a:solidFill>
                  <a:schemeClr val="tx1"/>
                </a:solidFill>
                <a:effectLst/>
                <a:latin typeface="Arial" pitchFamily="-109" charset="0"/>
                <a:ea typeface="+mn-ea"/>
                <a:cs typeface="+mn-cs"/>
              </a:rPr>
              <a:t>Services Health Insurance Portability and Accountability Act (HIPAA) regulations.</a:t>
            </a:r>
          </a:p>
          <a:p>
            <a:r>
              <a:rPr lang="en-US" sz="1200" kern="1200" dirty="0">
                <a:solidFill>
                  <a:schemeClr val="tx1"/>
                </a:solidFill>
                <a:effectLst/>
                <a:latin typeface="Arial" pitchFamily="-109" charset="0"/>
                <a:ea typeface="+mn-ea"/>
                <a:cs typeface="+mn-cs"/>
              </a:rPr>
              <a:t>The auditability of their data must be ensured whether it is stored on premises or</a:t>
            </a:r>
          </a:p>
          <a:p>
            <a:r>
              <a:rPr lang="en-US" sz="1200" kern="1200" dirty="0">
                <a:solidFill>
                  <a:schemeClr val="tx1"/>
                </a:solidFill>
                <a:effectLst/>
                <a:latin typeface="Arial" pitchFamily="-109" charset="0"/>
                <a:ea typeface="+mn-ea"/>
                <a:cs typeface="+mn-cs"/>
              </a:rPr>
              <a:t>moved to the cloud.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Before moving critical infrastructure to the cloud, businesses should perform due</a:t>
            </a:r>
          </a:p>
          <a:p>
            <a:r>
              <a:rPr lang="en-US" sz="1200" kern="1200" dirty="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a:solidFill>
                  <a:schemeClr val="tx1"/>
                </a:solidFill>
                <a:effectLst/>
                <a:latin typeface="Arial" pitchFamily="-109" charset="0"/>
                <a:ea typeface="+mn-ea"/>
                <a:cs typeface="+mn-cs"/>
              </a:rPr>
              <a:t>issues associated with protecting clouds from outside threats are similar to those that</a:t>
            </a:r>
          </a:p>
          <a:p>
            <a:r>
              <a:rPr lang="en-US" sz="1200" kern="1200" dirty="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a:solidFill>
                  <a:schemeClr val="tx1"/>
                </a:solidFill>
                <a:effectLst/>
                <a:latin typeface="Arial" pitchFamily="-109" charset="0"/>
                <a:ea typeface="+mn-ea"/>
                <a:cs typeface="+mn-cs"/>
              </a:rPr>
              <a:t>assuring adequate security is frequently shared among users, vendors, and any third-party</a:t>
            </a:r>
          </a:p>
          <a:p>
            <a:r>
              <a:rPr lang="en-US" sz="1200" kern="1200" dirty="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a:solidFill>
                  <a:schemeClr val="tx1"/>
                </a:solidFill>
                <a:effectLst/>
                <a:latin typeface="Arial" pitchFamily="-109" charset="0"/>
                <a:ea typeface="+mn-ea"/>
                <a:cs typeface="+mn-cs"/>
              </a:rPr>
              <a:t>responsible for application-level security. Cloud vendors are responsible for physical</a:t>
            </a:r>
          </a:p>
          <a:p>
            <a:r>
              <a:rPr lang="en-US" sz="1200" kern="1200" dirty="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a:solidFill>
                  <a:schemeClr val="tx1"/>
                </a:solidFill>
                <a:effectLst/>
                <a:latin typeface="Arial" pitchFamily="-109" charset="0"/>
                <a:ea typeface="+mn-ea"/>
                <a:cs typeface="+mn-cs"/>
              </a:rPr>
              <a:t>for intermediate layers of the software stack is shared between users and vendors.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 security risk that should not be overlooked by companies considering a</a:t>
            </a:r>
          </a:p>
          <a:p>
            <a:r>
              <a:rPr lang="en-US" sz="1200" kern="1200" dirty="0">
                <a:solidFill>
                  <a:schemeClr val="tx1"/>
                </a:solidFill>
                <a:effectLst/>
                <a:latin typeface="Arial" pitchFamily="-109" charset="0"/>
                <a:ea typeface="+mn-ea"/>
                <a:cs typeface="+mn-cs"/>
              </a:rPr>
              <a:t>migration to the cloud is that posed by sharing vendor resources with other cloud</a:t>
            </a:r>
          </a:p>
          <a:p>
            <a:r>
              <a:rPr lang="en-US" sz="1200" kern="1200" dirty="0">
                <a:solidFill>
                  <a:schemeClr val="tx1"/>
                </a:solidFill>
                <a:effectLst/>
                <a:latin typeface="Arial" pitchFamily="-109" charset="0"/>
                <a:ea typeface="+mn-ea"/>
                <a:cs typeface="+mn-cs"/>
              </a:rPr>
              <a:t>users. Cloud providers must guard against theft or denial-of-service attacks by their</a:t>
            </a:r>
          </a:p>
          <a:p>
            <a:r>
              <a:rPr lang="en-US" sz="1200" kern="1200" dirty="0">
                <a:solidFill>
                  <a:schemeClr val="tx1"/>
                </a:solidFill>
                <a:effectLst/>
                <a:latin typeface="Arial" pitchFamily="-109" charset="0"/>
                <a:ea typeface="+mn-ea"/>
                <a:cs typeface="+mn-cs"/>
              </a:rPr>
              <a:t>users and users need to be protected from one another. Virtualization can be a powerful</a:t>
            </a:r>
          </a:p>
          <a:p>
            <a:r>
              <a:rPr lang="en-US" sz="1200" kern="1200" dirty="0">
                <a:solidFill>
                  <a:schemeClr val="tx1"/>
                </a:solidFill>
                <a:effectLst/>
                <a:latin typeface="Arial" pitchFamily="-109" charset="0"/>
                <a:ea typeface="+mn-ea"/>
                <a:cs typeface="+mn-cs"/>
              </a:rPr>
              <a:t>mechanism for addressing these potential risks because it protects against most</a:t>
            </a:r>
          </a:p>
          <a:p>
            <a:r>
              <a:rPr lang="en-US" sz="1200" kern="1200" dirty="0">
                <a:solidFill>
                  <a:schemeClr val="tx1"/>
                </a:solidFill>
                <a:effectLst/>
                <a:latin typeface="Arial" pitchFamily="-109" charset="0"/>
                <a:ea typeface="+mn-ea"/>
                <a:cs typeface="+mn-cs"/>
              </a:rPr>
              <a:t>attempts by users to attack one another or the provider’s infrastructure. However,</a:t>
            </a:r>
          </a:p>
          <a:p>
            <a:r>
              <a:rPr lang="en-US" sz="1200" kern="1200" dirty="0">
                <a:solidFill>
                  <a:schemeClr val="tx1"/>
                </a:solidFill>
                <a:effectLst/>
                <a:latin typeface="Arial" pitchFamily="-109" charset="0"/>
                <a:ea typeface="+mn-ea"/>
                <a:cs typeface="+mn-cs"/>
              </a:rPr>
              <a:t>not all resources are virtualized, and not all virtualization environments are bug free.</a:t>
            </a:r>
          </a:p>
          <a:p>
            <a:r>
              <a:rPr lang="en-US" sz="1200" kern="1200" dirty="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a:solidFill>
                  <a:schemeClr val="tx1"/>
                </a:solidFill>
                <a:effectLst/>
                <a:latin typeface="Arial" pitchFamily="-109" charset="0"/>
                <a:ea typeface="+mn-ea"/>
                <a:cs typeface="+mn-cs"/>
              </a:rPr>
              <a:t>infrastructure or the resources of other users. Once again, these security issues</a:t>
            </a:r>
          </a:p>
          <a:p>
            <a:r>
              <a:rPr lang="en-US" sz="1200" kern="1200" dirty="0">
                <a:solidFill>
                  <a:schemeClr val="tx1"/>
                </a:solidFill>
                <a:effectLst/>
                <a:latin typeface="Arial" pitchFamily="-109" charset="0"/>
                <a:ea typeface="+mn-ea"/>
                <a:cs typeface="+mn-cs"/>
              </a:rPr>
              <a:t>are not unique to the cloud and are similar to those involved in managing non-cloud</a:t>
            </a:r>
          </a:p>
          <a:p>
            <a:r>
              <a:rPr lang="en-US" sz="1200" kern="1200" dirty="0">
                <a:solidFill>
                  <a:schemeClr val="tx1"/>
                </a:solidFill>
                <a:effectLst/>
                <a:latin typeface="Arial" pitchFamily="-109" charset="0"/>
                <a:ea typeface="+mn-ea"/>
                <a:cs typeface="+mn-cs"/>
              </a:rPr>
              <a:t>data centers, where different applications need to be protected from one another.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Another security concern that businesses should consider is the extent to which</a:t>
            </a:r>
          </a:p>
          <a:p>
            <a:r>
              <a:rPr lang="en-US" sz="1200" kern="1200" dirty="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a:solidFill>
                  <a:schemeClr val="tx1"/>
                </a:solidFill>
                <a:effectLst/>
                <a:latin typeface="Arial" pitchFamily="-109" charset="0"/>
                <a:ea typeface="+mn-ea"/>
                <a:cs typeface="+mn-cs"/>
              </a:rPr>
              <a:t>loss. For example, in the event of provider infrastructure improvements, what happens to</a:t>
            </a:r>
          </a:p>
          <a:p>
            <a:r>
              <a:rPr lang="en-US" sz="1200" kern="1200" dirty="0">
                <a:solidFill>
                  <a:schemeClr val="tx1"/>
                </a:solidFill>
                <a:effectLst/>
                <a:latin typeface="Arial" pitchFamily="-109" charset="0"/>
                <a:ea typeface="+mn-ea"/>
                <a:cs typeface="+mn-cs"/>
              </a:rPr>
              <a:t>hardware that is retired or replaced? It is easy to imagine a hard disk being disposed of</a:t>
            </a:r>
          </a:p>
          <a:p>
            <a:r>
              <a:rPr lang="en-US" sz="1200" kern="1200" dirty="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a:solidFill>
                  <a:schemeClr val="tx1"/>
                </a:solidFill>
                <a:effectLst/>
                <a:latin typeface="Arial" pitchFamily="-109" charset="0"/>
                <a:ea typeface="+mn-ea"/>
                <a:cs typeface="+mn-cs"/>
              </a:rPr>
              <a:t>bugs or errors that make subscriber data visible to unauthorized users. User-level</a:t>
            </a:r>
          </a:p>
          <a:p>
            <a:r>
              <a:rPr lang="en-US" sz="1200" kern="1200" dirty="0">
                <a:solidFill>
                  <a:schemeClr val="tx1"/>
                </a:solidFill>
                <a:effectLst/>
                <a:latin typeface="Arial" pitchFamily="-109" charset="0"/>
                <a:ea typeface="+mn-ea"/>
                <a:cs typeface="+mn-cs"/>
              </a:rPr>
              <a:t>encryption may be an important self-help mechanism for subscribers, but businesses</a:t>
            </a:r>
          </a:p>
          <a:p>
            <a:r>
              <a:rPr lang="en-US" sz="1200" kern="1200" dirty="0">
                <a:solidFill>
                  <a:schemeClr val="tx1"/>
                </a:solidFill>
                <a:effectLst/>
                <a:latin typeface="Arial" pitchFamily="-109" charset="0"/>
                <a:ea typeface="+mn-ea"/>
                <a:cs typeface="+mn-cs"/>
              </a:rPr>
              <a:t>should ensure that other protections are in place to avoid inadvertent data loss.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843710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In general terms, security controls in cloud computing are similar to the security</a:t>
            </a:r>
          </a:p>
          <a:p>
            <a:r>
              <a:rPr lang="en-US" sz="1200" kern="1200" dirty="0">
                <a:solidFill>
                  <a:schemeClr val="tx1"/>
                </a:solidFill>
                <a:effectLst/>
                <a:latin typeface="Arial" pitchFamily="-109" charset="0"/>
                <a:ea typeface="+mn-ea"/>
                <a:cs typeface="+mn-cs"/>
              </a:rPr>
              <a:t>controls in any IT environment. However, because of the operational models and</a:t>
            </a:r>
          </a:p>
          <a:p>
            <a:r>
              <a:rPr lang="en-US" sz="1200" kern="1200" dirty="0">
                <a:solidFill>
                  <a:schemeClr val="tx1"/>
                </a:solidFill>
                <a:effectLst/>
                <a:latin typeface="Arial" pitchFamily="-109" charset="0"/>
                <a:ea typeface="+mn-ea"/>
                <a:cs typeface="+mn-cs"/>
              </a:rPr>
              <a:t>technologies used to enable cloud service, cloud computing may present risks that</a:t>
            </a:r>
          </a:p>
          <a:p>
            <a:r>
              <a:rPr lang="en-US" sz="1200" kern="1200" dirty="0">
                <a:solidFill>
                  <a:schemeClr val="tx1"/>
                </a:solidFill>
                <a:effectLst/>
                <a:latin typeface="Arial" pitchFamily="-109" charset="0"/>
                <a:ea typeface="+mn-ea"/>
                <a:cs typeface="+mn-cs"/>
              </a:rPr>
              <a:t>are specific to the cloud environment. The essential concept in this regard is that</a:t>
            </a:r>
          </a:p>
          <a:p>
            <a:r>
              <a:rPr lang="en-US" sz="1200" kern="1200" dirty="0">
                <a:solidFill>
                  <a:schemeClr val="tx1"/>
                </a:solidFill>
                <a:effectLst/>
                <a:latin typeface="Arial" pitchFamily="-109" charset="0"/>
                <a:ea typeface="+mn-ea"/>
                <a:cs typeface="+mn-cs"/>
              </a:rPr>
              <a:t>while the enterprise loses a substantial amount of control over resources, services,</a:t>
            </a:r>
          </a:p>
          <a:p>
            <a:r>
              <a:rPr lang="en-US" sz="1200" kern="1200" dirty="0">
                <a:solidFill>
                  <a:schemeClr val="tx1"/>
                </a:solidFill>
                <a:effectLst/>
                <a:latin typeface="Arial" pitchFamily="-109" charset="0"/>
                <a:ea typeface="+mn-ea"/>
                <a:cs typeface="+mn-cs"/>
              </a:rPr>
              <a:t>and applications, it must maintain accountability for security and privacy policies.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The Cloud Security Alliance [CSA13] lists the following as the top cloud-specific</a:t>
            </a:r>
          </a:p>
          <a:p>
            <a:r>
              <a:rPr lang="en-US" sz="1200" kern="1200" dirty="0">
                <a:solidFill>
                  <a:schemeClr val="tx1"/>
                </a:solidFill>
                <a:effectLst/>
                <a:latin typeface="Arial" pitchFamily="-109" charset="0"/>
                <a:ea typeface="+mn-ea"/>
                <a:cs typeface="+mn-cs"/>
              </a:rPr>
              <a:t>security threats: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Abuse and nefarious use of cloud computing:</a:t>
            </a:r>
            <a:r>
              <a:rPr lang="en-US" sz="1200" kern="1200" dirty="0">
                <a:solidFill>
                  <a:schemeClr val="tx1"/>
                </a:solidFill>
                <a:effectLst/>
                <a:latin typeface="Arial" pitchFamily="-109" charset="0"/>
                <a:ea typeface="+mn-ea"/>
                <a:cs typeface="+mn-cs"/>
              </a:rPr>
              <a:t>  For many CSPs, it is relatively</a:t>
            </a:r>
          </a:p>
          <a:p>
            <a:r>
              <a:rPr lang="en-US" sz="1200" kern="1200" dirty="0">
                <a:solidFill>
                  <a:schemeClr val="tx1"/>
                </a:solidFill>
                <a:effectLst/>
                <a:latin typeface="Arial" pitchFamily="-109" charset="0"/>
                <a:ea typeface="+mn-ea"/>
                <a:cs typeface="+mn-cs"/>
              </a:rPr>
              <a:t>easy to register and begin using cloud services, some even offering free limited</a:t>
            </a:r>
          </a:p>
          <a:p>
            <a:r>
              <a:rPr lang="en-US" sz="1200" kern="1200" dirty="0">
                <a:solidFill>
                  <a:schemeClr val="tx1"/>
                </a:solidFill>
                <a:effectLst/>
                <a:latin typeface="Arial" pitchFamily="-109" charset="0"/>
                <a:ea typeface="+mn-ea"/>
                <a:cs typeface="+mn-cs"/>
              </a:rPr>
              <a:t>trial periods. This enables attackers to get inside the cloud to conduct various</a:t>
            </a:r>
          </a:p>
          <a:p>
            <a:r>
              <a:rPr lang="en-US" sz="1200" kern="1200" dirty="0">
                <a:solidFill>
                  <a:schemeClr val="tx1"/>
                </a:solidFill>
                <a:effectLst/>
                <a:latin typeface="Arial" pitchFamily="-109" charset="0"/>
                <a:ea typeface="+mn-ea"/>
                <a:cs typeface="+mn-cs"/>
              </a:rPr>
              <a:t>attacks, such as spamming, malicious code attacks, and denial of service. PaaS</a:t>
            </a:r>
          </a:p>
          <a:p>
            <a:r>
              <a:rPr lang="en-US" sz="1200" kern="1200" dirty="0">
                <a:solidFill>
                  <a:schemeClr val="tx1"/>
                </a:solidFill>
                <a:effectLst/>
                <a:latin typeface="Arial" pitchFamily="-109" charset="0"/>
                <a:ea typeface="+mn-ea"/>
                <a:cs typeface="+mn-cs"/>
              </a:rPr>
              <a:t>providers have traditionally suffered most from this kind of attacks; however,</a:t>
            </a:r>
          </a:p>
          <a:p>
            <a:r>
              <a:rPr lang="en-US" sz="1200" kern="1200" dirty="0">
                <a:solidFill>
                  <a:schemeClr val="tx1"/>
                </a:solidFill>
                <a:effectLst/>
                <a:latin typeface="Arial" pitchFamily="-109" charset="0"/>
                <a:ea typeface="+mn-ea"/>
                <a:cs typeface="+mn-cs"/>
              </a:rPr>
              <a:t>recent evidence shows that hackers have begun to target IaaS vendors as well.</a:t>
            </a:r>
          </a:p>
          <a:p>
            <a:r>
              <a:rPr lang="en-US" sz="1200" kern="1200" dirty="0">
                <a:solidFill>
                  <a:schemeClr val="tx1"/>
                </a:solidFill>
                <a:effectLst/>
                <a:latin typeface="Arial" pitchFamily="-109" charset="0"/>
                <a:ea typeface="+mn-ea"/>
                <a:cs typeface="+mn-cs"/>
              </a:rPr>
              <a:t>The burden is on the CSP to protect against such attacks, but cloud service</a:t>
            </a:r>
          </a:p>
          <a:p>
            <a:r>
              <a:rPr lang="en-US" sz="1200" kern="1200" dirty="0">
                <a:solidFill>
                  <a:schemeClr val="tx1"/>
                </a:solidFill>
                <a:effectLst/>
                <a:latin typeface="Arial" pitchFamily="-109" charset="0"/>
                <a:ea typeface="+mn-ea"/>
                <a:cs typeface="+mn-cs"/>
              </a:rPr>
              <a:t>clients must monitor activity with respect to their data and resources to detect</a:t>
            </a:r>
          </a:p>
          <a:p>
            <a:r>
              <a:rPr lang="en-US" sz="1200" kern="1200" dirty="0">
                <a:solidFill>
                  <a:schemeClr val="tx1"/>
                </a:solidFill>
                <a:effectLst/>
                <a:latin typeface="Arial" pitchFamily="-109" charset="0"/>
                <a:ea typeface="+mn-ea"/>
                <a:cs typeface="+mn-cs"/>
              </a:rPr>
              <a:t>any malicious behavior.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stricter initial registration and validation</a:t>
            </a:r>
          </a:p>
          <a:p>
            <a:r>
              <a:rPr lang="en-US" sz="1200" kern="1200" dirty="0">
                <a:solidFill>
                  <a:schemeClr val="tx1"/>
                </a:solidFill>
                <a:effectLst/>
                <a:latin typeface="Arial" pitchFamily="-109" charset="0"/>
                <a:ea typeface="+mn-ea"/>
                <a:cs typeface="+mn-cs"/>
              </a:rPr>
              <a:t>processes; (2) enhanced credit card fraud monitoring and coordination; (3) comprehensive</a:t>
            </a:r>
          </a:p>
          <a:p>
            <a:r>
              <a:rPr lang="en-US" sz="1200" kern="1200" dirty="0">
                <a:solidFill>
                  <a:schemeClr val="tx1"/>
                </a:solidFill>
                <a:effectLst/>
                <a:latin typeface="Arial" pitchFamily="-109" charset="0"/>
                <a:ea typeface="+mn-ea"/>
                <a:cs typeface="+mn-cs"/>
              </a:rPr>
              <a:t>inspection of customer network traffic; and (4) monitoring public</a:t>
            </a:r>
          </a:p>
          <a:p>
            <a:r>
              <a:rPr lang="en-US" sz="1200" kern="1200" dirty="0">
                <a:solidFill>
                  <a:schemeClr val="tx1"/>
                </a:solidFill>
                <a:effectLst/>
                <a:latin typeface="Arial" pitchFamily="-109" charset="0"/>
                <a:ea typeface="+mn-ea"/>
                <a:cs typeface="+mn-cs"/>
              </a:rPr>
              <a:t>blacklists for one’s own network blocks.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Insecure interfaces and APIs:</a:t>
            </a:r>
            <a:r>
              <a:rPr lang="en-US" sz="1200" kern="1200" dirty="0">
                <a:solidFill>
                  <a:schemeClr val="tx1"/>
                </a:solidFill>
                <a:effectLst/>
                <a:latin typeface="Arial" pitchFamily="-109" charset="0"/>
                <a:ea typeface="+mn-ea"/>
                <a:cs typeface="+mn-cs"/>
              </a:rPr>
              <a:t>  CSPs expose a set of software interfaces or APIs</a:t>
            </a:r>
          </a:p>
          <a:p>
            <a:r>
              <a:rPr lang="en-US" sz="1200" kern="1200" dirty="0">
                <a:solidFill>
                  <a:schemeClr val="tx1"/>
                </a:solidFill>
                <a:effectLst/>
                <a:latin typeface="Arial" pitchFamily="-109" charset="0"/>
                <a:ea typeface="+mn-ea"/>
                <a:cs typeface="+mn-cs"/>
              </a:rPr>
              <a:t>that customers use to manage and interact with cloud services. The security and</a:t>
            </a:r>
          </a:p>
          <a:p>
            <a:r>
              <a:rPr lang="en-US" sz="1200" kern="1200" dirty="0">
                <a:solidFill>
                  <a:schemeClr val="tx1"/>
                </a:solidFill>
                <a:effectLst/>
                <a:latin typeface="Arial" pitchFamily="-109" charset="0"/>
                <a:ea typeface="+mn-ea"/>
                <a:cs typeface="+mn-cs"/>
              </a:rPr>
              <a:t>availability of general cloud services is dependent upon the security of these</a:t>
            </a:r>
          </a:p>
          <a:p>
            <a:r>
              <a:rPr lang="en-US" sz="1200" kern="1200" dirty="0">
                <a:solidFill>
                  <a:schemeClr val="tx1"/>
                </a:solidFill>
                <a:effectLst/>
                <a:latin typeface="Arial" pitchFamily="-109" charset="0"/>
                <a:ea typeface="+mn-ea"/>
                <a:cs typeface="+mn-cs"/>
              </a:rPr>
              <a:t>basic APIs. From authentication and access control to encryption and activity</a:t>
            </a:r>
          </a:p>
          <a:p>
            <a:r>
              <a:rPr lang="en-US" sz="1200" kern="1200" dirty="0">
                <a:solidFill>
                  <a:schemeClr val="tx1"/>
                </a:solidFill>
                <a:effectLst/>
                <a:latin typeface="Arial" pitchFamily="-109" charset="0"/>
                <a:ea typeface="+mn-ea"/>
                <a:cs typeface="+mn-cs"/>
              </a:rPr>
              <a:t>monitoring, these interfaces must be designed to protect against both accidental</a:t>
            </a:r>
          </a:p>
          <a:p>
            <a:r>
              <a:rPr lang="en-US" sz="1200" kern="1200" dirty="0">
                <a:solidFill>
                  <a:schemeClr val="tx1"/>
                </a:solidFill>
                <a:effectLst/>
                <a:latin typeface="Arial" pitchFamily="-109" charset="0"/>
                <a:ea typeface="+mn-ea"/>
                <a:cs typeface="+mn-cs"/>
              </a:rPr>
              <a:t>and malicious attempts to circumvent policy.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analyzing the security model of CSP interfaces;</a:t>
            </a:r>
          </a:p>
          <a:p>
            <a:r>
              <a:rPr lang="en-US" sz="1200" kern="1200" dirty="0">
                <a:solidFill>
                  <a:schemeClr val="tx1"/>
                </a:solidFill>
                <a:effectLst/>
                <a:latin typeface="Arial" pitchFamily="-109" charset="0"/>
                <a:ea typeface="+mn-ea"/>
                <a:cs typeface="+mn-cs"/>
              </a:rPr>
              <a:t>(2) ensuring that strong authentication and access controls are implemented</a:t>
            </a:r>
          </a:p>
          <a:p>
            <a:r>
              <a:rPr lang="en-US" sz="1200" kern="1200" dirty="0">
                <a:solidFill>
                  <a:schemeClr val="tx1"/>
                </a:solidFill>
                <a:effectLst/>
                <a:latin typeface="Arial" pitchFamily="-109" charset="0"/>
                <a:ea typeface="+mn-ea"/>
                <a:cs typeface="+mn-cs"/>
              </a:rPr>
              <a:t>in concert with encrypted transmission; and (3) understanding the</a:t>
            </a:r>
          </a:p>
          <a:p>
            <a:r>
              <a:rPr lang="en-US" sz="1200" kern="1200" dirty="0">
                <a:solidFill>
                  <a:schemeClr val="tx1"/>
                </a:solidFill>
                <a:effectLst/>
                <a:latin typeface="Arial" pitchFamily="-109" charset="0"/>
                <a:ea typeface="+mn-ea"/>
                <a:cs typeface="+mn-cs"/>
              </a:rPr>
              <a:t>dependency chain associated with the API.</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Malicious insiders: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8707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4</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89247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Malicious insiders:</a:t>
            </a:r>
            <a:r>
              <a:rPr lang="en-US" sz="1200" kern="1200" dirty="0">
                <a:solidFill>
                  <a:schemeClr val="tx1"/>
                </a:solidFill>
                <a:effectLst/>
                <a:latin typeface="Arial" pitchFamily="-109" charset="0"/>
                <a:ea typeface="+mn-ea"/>
                <a:cs typeface="+mn-cs"/>
              </a:rPr>
              <a:t>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a:solidFill>
                <a:schemeClr val="tx1"/>
              </a:solidFill>
              <a:effectLst/>
              <a:latin typeface="Arial" pitchFamily="-109" charset="0"/>
              <a:ea typeface="+mn-ea"/>
              <a:cs typeface="+mn-cs"/>
            </a:endParaRPr>
          </a:p>
          <a:p>
            <a:pPr marL="171450" indent="-171450">
              <a:buFont typeface="Arial" charset="0"/>
              <a:buChar char="•"/>
            </a:pPr>
            <a:r>
              <a:rPr lang="en-US" sz="1200" b="1" kern="1200" dirty="0">
                <a:solidFill>
                  <a:schemeClr val="tx1"/>
                </a:solidFill>
                <a:effectLst/>
                <a:latin typeface="Arial" pitchFamily="-109" charset="0"/>
                <a:ea typeface="+mn-ea"/>
                <a:cs typeface="+mn-cs"/>
              </a:rPr>
              <a:t>Shared technology issues: </a:t>
            </a:r>
            <a:r>
              <a:rPr lang="en-US" sz="1200" kern="1200" dirty="0">
                <a:solidFill>
                  <a:schemeClr val="tx1"/>
                </a:solidFill>
                <a:effectLst/>
                <a:latin typeface="Arial" pitchFamily="-109" charset="0"/>
                <a:ea typeface="+mn-ea"/>
                <a:cs typeface="+mn-cs"/>
              </a:rPr>
              <a:t>IaaS vendors deliver their services in a scalable way</a:t>
            </a:r>
          </a:p>
          <a:p>
            <a:r>
              <a:rPr lang="en-US" sz="1200" kern="1200" dirty="0">
                <a:solidFill>
                  <a:schemeClr val="tx1"/>
                </a:solidFill>
                <a:effectLst/>
                <a:latin typeface="Arial" pitchFamily="-109" charset="0"/>
                <a:ea typeface="+mn-ea"/>
                <a:cs typeface="+mn-cs"/>
              </a:rPr>
              <a:t>by sharing infrastructure. Often, the underlying components that make up this</a:t>
            </a:r>
          </a:p>
          <a:p>
            <a:r>
              <a:rPr lang="en-US" sz="1200" kern="1200" dirty="0">
                <a:solidFill>
                  <a:schemeClr val="tx1"/>
                </a:solidFill>
                <a:effectLst/>
                <a:latin typeface="Arial" pitchFamily="-109" charset="0"/>
                <a:ea typeface="+mn-ea"/>
                <a:cs typeface="+mn-cs"/>
              </a:rPr>
              <a:t>infrastructure (CPU caches, GPUs, etc.) were not designed to offer strong isolation</a:t>
            </a:r>
          </a:p>
          <a:p>
            <a:r>
              <a:rPr lang="en-US" sz="1200" kern="1200" dirty="0">
                <a:solidFill>
                  <a:schemeClr val="tx1"/>
                </a:solidFill>
                <a:effectLst/>
                <a:latin typeface="Arial" pitchFamily="-109" charset="0"/>
                <a:ea typeface="+mn-ea"/>
                <a:cs typeface="+mn-cs"/>
              </a:rPr>
              <a:t>properties for a multi-tenant architecture. CSPs typically approach this risk</a:t>
            </a:r>
          </a:p>
          <a:p>
            <a:r>
              <a:rPr lang="en-US" sz="1200" kern="1200" dirty="0">
                <a:solidFill>
                  <a:schemeClr val="tx1"/>
                </a:solidFill>
                <a:effectLst/>
                <a:latin typeface="Arial" pitchFamily="-109" charset="0"/>
                <a:ea typeface="+mn-ea"/>
                <a:cs typeface="+mn-cs"/>
              </a:rPr>
              <a:t>by using isolated VMs for individual clients. This approach is still vulnerable to</a:t>
            </a:r>
          </a:p>
          <a:p>
            <a:r>
              <a:rPr lang="en-US" sz="1200" kern="1200" dirty="0">
                <a:solidFill>
                  <a:schemeClr val="tx1"/>
                </a:solidFill>
                <a:effectLst/>
                <a:latin typeface="Arial" pitchFamily="-109" charset="0"/>
                <a:ea typeface="+mn-ea"/>
                <a:cs typeface="+mn-cs"/>
              </a:rPr>
              <a:t>attack, by both insiders and outsiders, and so can only be a part of an overall</a:t>
            </a:r>
          </a:p>
          <a:p>
            <a:r>
              <a:rPr lang="en-US" sz="1200" kern="1200" dirty="0">
                <a:solidFill>
                  <a:schemeClr val="tx1"/>
                </a:solidFill>
                <a:effectLst/>
                <a:latin typeface="Arial" pitchFamily="-109" charset="0"/>
                <a:ea typeface="+mn-ea"/>
                <a:cs typeface="+mn-cs"/>
              </a:rPr>
              <a:t>security strategy.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security best practices</a:t>
            </a:r>
          </a:p>
          <a:p>
            <a:r>
              <a:rPr lang="en-US" sz="1200" kern="1200" dirty="0">
                <a:solidFill>
                  <a:schemeClr val="tx1"/>
                </a:solidFill>
                <a:effectLst/>
                <a:latin typeface="Arial" pitchFamily="-109" charset="0"/>
                <a:ea typeface="+mn-ea"/>
                <a:cs typeface="+mn-cs"/>
              </a:rPr>
              <a:t>for installation/configuration; (2) monitor environment for unauthorized</a:t>
            </a:r>
          </a:p>
          <a:p>
            <a:r>
              <a:rPr lang="en-US" sz="1200" kern="1200" dirty="0">
                <a:solidFill>
                  <a:schemeClr val="tx1"/>
                </a:solidFill>
                <a:effectLst/>
                <a:latin typeface="Arial" pitchFamily="-109" charset="0"/>
                <a:ea typeface="+mn-ea"/>
                <a:cs typeface="+mn-cs"/>
              </a:rPr>
              <a:t>changes/activity; (3) promote strong authentication and access control for</a:t>
            </a:r>
          </a:p>
          <a:p>
            <a:r>
              <a:rPr lang="en-US" sz="1200" kern="1200" dirty="0">
                <a:solidFill>
                  <a:schemeClr val="tx1"/>
                </a:solidFill>
                <a:effectLst/>
                <a:latin typeface="Arial" pitchFamily="-109" charset="0"/>
                <a:ea typeface="+mn-ea"/>
                <a:cs typeface="+mn-cs"/>
              </a:rPr>
              <a:t>administrative access and operations; (4) enforce SLAs for patching and vulnerability</a:t>
            </a:r>
          </a:p>
          <a:p>
            <a:r>
              <a:rPr lang="en-US" sz="1200" kern="1200" dirty="0">
                <a:solidFill>
                  <a:schemeClr val="tx1"/>
                </a:solidFill>
                <a:effectLst/>
                <a:latin typeface="Arial" pitchFamily="-109" charset="0"/>
                <a:ea typeface="+mn-ea"/>
                <a:cs typeface="+mn-cs"/>
              </a:rPr>
              <a:t>remediation; and (5) conduct vulnerability scanning and configuration</a:t>
            </a:r>
          </a:p>
          <a:p>
            <a:r>
              <a:rPr lang="en-US" sz="1200" kern="1200" dirty="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839677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Data loss or leakage</a:t>
            </a:r>
            <a:r>
              <a:rPr lang="en-US" sz="1200" kern="1200" dirty="0">
                <a:solidFill>
                  <a:schemeClr val="tx1"/>
                </a:solidFill>
                <a:effectLst/>
                <a:latin typeface="Arial" pitchFamily="-109" charset="0"/>
                <a:ea typeface="+mn-ea"/>
                <a:cs typeface="+mn-cs"/>
              </a:rPr>
              <a:t>:  For many clients, the most devastating impact from a</a:t>
            </a:r>
          </a:p>
          <a:p>
            <a:r>
              <a:rPr lang="en-US" sz="1200" kern="1200" dirty="0">
                <a:solidFill>
                  <a:schemeClr val="tx1"/>
                </a:solidFill>
                <a:effectLst/>
                <a:latin typeface="Arial" pitchFamily="-109" charset="0"/>
                <a:ea typeface="+mn-ea"/>
                <a:cs typeface="+mn-cs"/>
              </a:rPr>
              <a:t>security breach is the loss or leakage of data. We will address this issue in the</a:t>
            </a:r>
          </a:p>
          <a:p>
            <a:r>
              <a:rPr lang="en-US" sz="1200" kern="1200" dirty="0">
                <a:solidFill>
                  <a:schemeClr val="tx1"/>
                </a:solidFill>
                <a:effectLst/>
                <a:latin typeface="Arial" pitchFamily="-109" charset="0"/>
                <a:ea typeface="+mn-ea"/>
                <a:cs typeface="+mn-cs"/>
              </a:rPr>
              <a:t>next section.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strong API access</a:t>
            </a:r>
          </a:p>
          <a:p>
            <a:r>
              <a:rPr lang="en-US" sz="1200" kern="1200" dirty="0">
                <a:solidFill>
                  <a:schemeClr val="tx1"/>
                </a:solidFill>
                <a:effectLst/>
                <a:latin typeface="Arial" pitchFamily="-109" charset="0"/>
                <a:ea typeface="+mn-ea"/>
                <a:cs typeface="+mn-cs"/>
              </a:rPr>
              <a:t>control; (2) encrypt and protect integrity of data in transit and at rest; (3) analyze</a:t>
            </a:r>
          </a:p>
          <a:p>
            <a:r>
              <a:rPr lang="en-US" sz="1200" kern="1200" dirty="0">
                <a:solidFill>
                  <a:schemeClr val="tx1"/>
                </a:solidFill>
                <a:effectLst/>
                <a:latin typeface="Arial" pitchFamily="-109" charset="0"/>
                <a:ea typeface="+mn-ea"/>
                <a:cs typeface="+mn-cs"/>
              </a:rPr>
              <a:t>data protection at both design and run time; and (4) implement strong key</a:t>
            </a:r>
          </a:p>
          <a:p>
            <a:r>
              <a:rPr lang="en-US" sz="1200" kern="1200" dirty="0">
                <a:solidFill>
                  <a:schemeClr val="tx1"/>
                </a:solidFill>
                <a:effectLst/>
                <a:latin typeface="Arial" pitchFamily="-109" charset="0"/>
                <a:ea typeface="+mn-ea"/>
                <a:cs typeface="+mn-cs"/>
              </a:rPr>
              <a:t>generation, storage and management, and destruction practices.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Account or service hijacking:</a:t>
            </a:r>
            <a:r>
              <a:rPr lang="en-US" sz="1200" kern="1200" dirty="0">
                <a:solidFill>
                  <a:schemeClr val="tx1"/>
                </a:solidFill>
                <a:effectLst/>
                <a:latin typeface="Arial" pitchFamily="-109" charset="0"/>
                <a:ea typeface="+mn-ea"/>
                <a:cs typeface="+mn-cs"/>
              </a:rPr>
              <a:t>  Account and service hijacking, usually with stolen</a:t>
            </a:r>
          </a:p>
          <a:p>
            <a:r>
              <a:rPr lang="en-US" sz="1200" kern="1200" dirty="0">
                <a:solidFill>
                  <a:schemeClr val="tx1"/>
                </a:solidFill>
                <a:effectLst/>
                <a:latin typeface="Arial" pitchFamily="-109" charset="0"/>
                <a:ea typeface="+mn-ea"/>
                <a:cs typeface="+mn-cs"/>
              </a:rPr>
              <a:t>credentials, remains a top threat. With stolen credentials, attackers can often</a:t>
            </a:r>
          </a:p>
          <a:p>
            <a:r>
              <a:rPr lang="en-US" sz="1200" kern="1200" dirty="0">
                <a:solidFill>
                  <a:schemeClr val="tx1"/>
                </a:solidFill>
                <a:effectLst/>
                <a:latin typeface="Arial" pitchFamily="-109" charset="0"/>
                <a:ea typeface="+mn-ea"/>
                <a:cs typeface="+mn-cs"/>
              </a:rPr>
              <a:t>access critical areas of deployed cloud computing services, allowing them to</a:t>
            </a:r>
          </a:p>
          <a:p>
            <a:r>
              <a:rPr lang="en-US" sz="1200" kern="1200" dirty="0">
                <a:solidFill>
                  <a:schemeClr val="tx1"/>
                </a:solidFill>
                <a:effectLst/>
                <a:latin typeface="Arial" pitchFamily="-109" charset="0"/>
                <a:ea typeface="+mn-ea"/>
                <a:cs typeface="+mn-cs"/>
              </a:rPr>
              <a:t>compromise the confidentiality, integrity, and availability of those services.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prohibit the sharing of account</a:t>
            </a:r>
          </a:p>
          <a:p>
            <a:r>
              <a:rPr lang="en-US" sz="1200" kern="1200" dirty="0">
                <a:solidFill>
                  <a:schemeClr val="tx1"/>
                </a:solidFill>
                <a:effectLst/>
                <a:latin typeface="Arial" pitchFamily="-109" charset="0"/>
                <a:ea typeface="+mn-ea"/>
                <a:cs typeface="+mn-cs"/>
              </a:rPr>
              <a:t>credentials between users and services; (2) leverage strong two-factor authentication</a:t>
            </a:r>
          </a:p>
          <a:p>
            <a:r>
              <a:rPr lang="en-US" sz="1200" kern="1200" dirty="0">
                <a:solidFill>
                  <a:schemeClr val="tx1"/>
                </a:solidFill>
                <a:effectLst/>
                <a:latin typeface="Arial" pitchFamily="-109" charset="0"/>
                <a:ea typeface="+mn-ea"/>
                <a:cs typeface="+mn-cs"/>
              </a:rPr>
              <a:t>techniques where possible; (3) employ proactive monitoring  to detect</a:t>
            </a:r>
          </a:p>
          <a:p>
            <a:r>
              <a:rPr lang="en-US" sz="1200" kern="1200" dirty="0">
                <a:solidFill>
                  <a:schemeClr val="tx1"/>
                </a:solidFill>
                <a:effectLst/>
                <a:latin typeface="Arial" pitchFamily="-109" charset="0"/>
                <a:ea typeface="+mn-ea"/>
                <a:cs typeface="+mn-cs"/>
              </a:rPr>
              <a:t>unauthorized activity; and (4) understand CSP security policies and SLAs.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Unknown risk profile:</a:t>
            </a:r>
            <a:r>
              <a:rPr lang="en-US" sz="1200" kern="1200" dirty="0">
                <a:solidFill>
                  <a:schemeClr val="tx1"/>
                </a:solidFill>
                <a:effectLst/>
                <a:latin typeface="Arial" pitchFamily="-109" charset="0"/>
                <a:ea typeface="+mn-ea"/>
                <a:cs typeface="+mn-cs"/>
              </a:rPr>
              <a:t>  In using cloud infrastructures, the client necessarily cedes</a:t>
            </a:r>
          </a:p>
          <a:p>
            <a:r>
              <a:rPr lang="en-US" sz="1200" kern="1200" dirty="0">
                <a:solidFill>
                  <a:schemeClr val="tx1"/>
                </a:solidFill>
                <a:effectLst/>
                <a:latin typeface="Arial" pitchFamily="-109" charset="0"/>
                <a:ea typeface="+mn-ea"/>
                <a:cs typeface="+mn-cs"/>
              </a:rPr>
              <a:t>control to the cloud provider on a number of issues that may affect security.</a:t>
            </a:r>
          </a:p>
          <a:p>
            <a:r>
              <a:rPr lang="en-US" sz="1200" kern="1200" dirty="0">
                <a:solidFill>
                  <a:schemeClr val="tx1"/>
                </a:solidFill>
                <a:effectLst/>
                <a:latin typeface="Arial" pitchFamily="-109" charset="0"/>
                <a:ea typeface="+mn-ea"/>
                <a:cs typeface="+mn-cs"/>
              </a:rPr>
              <a:t>Thus the client must pay attention to and clearly define the roles and responsibilities</a:t>
            </a:r>
          </a:p>
          <a:p>
            <a:r>
              <a:rPr lang="en-US" sz="1200" kern="1200" dirty="0">
                <a:solidFill>
                  <a:schemeClr val="tx1"/>
                </a:solidFill>
                <a:effectLst/>
                <a:latin typeface="Arial" pitchFamily="-109" charset="0"/>
                <a:ea typeface="+mn-ea"/>
                <a:cs typeface="+mn-cs"/>
              </a:rPr>
              <a:t>involved for managing risks. For example, employees may deploy applications</a:t>
            </a:r>
          </a:p>
          <a:p>
            <a:r>
              <a:rPr lang="en-US" sz="1200" kern="1200" dirty="0">
                <a:solidFill>
                  <a:schemeClr val="tx1"/>
                </a:solidFill>
                <a:effectLst/>
                <a:latin typeface="Arial" pitchFamily="-109" charset="0"/>
                <a:ea typeface="+mn-ea"/>
                <a:cs typeface="+mn-cs"/>
              </a:rPr>
              <a:t>and data resources at the CSP without observing the normal policies</a:t>
            </a:r>
          </a:p>
          <a:p>
            <a:r>
              <a:rPr lang="en-US" sz="1200" kern="1200" dirty="0">
                <a:solidFill>
                  <a:schemeClr val="tx1"/>
                </a:solidFill>
                <a:effectLst/>
                <a:latin typeface="Arial" pitchFamily="-109" charset="0"/>
                <a:ea typeface="+mn-ea"/>
                <a:cs typeface="+mn-cs"/>
              </a:rPr>
              <a:t>and procedures for privacy, security, and oversight.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disclosure of applicable logs and data; (2)</a:t>
            </a:r>
          </a:p>
          <a:p>
            <a:r>
              <a:rPr lang="en-US" sz="1200" kern="1200" dirty="0">
                <a:solidFill>
                  <a:schemeClr val="tx1"/>
                </a:solidFill>
                <a:effectLst/>
                <a:latin typeface="Arial" pitchFamily="-109" charset="0"/>
                <a:ea typeface="+mn-ea"/>
                <a:cs typeface="+mn-cs"/>
              </a:rPr>
              <a:t>partial/full disclosure of infrastructure details (e.g., patch levels and firewalls);</a:t>
            </a:r>
          </a:p>
          <a:p>
            <a:r>
              <a:rPr lang="en-US" sz="1200" kern="1200" dirty="0">
                <a:solidFill>
                  <a:schemeClr val="tx1"/>
                </a:solidFill>
                <a:effectLst/>
                <a:latin typeface="Arial" pitchFamily="-109" charset="0"/>
                <a:ea typeface="+mn-ea"/>
                <a:cs typeface="+mn-cs"/>
              </a:rPr>
              <a:t>and (3) monitoring and alerting on necessary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Similar lists have been developed by the European Network and Information</a:t>
            </a:r>
          </a:p>
          <a:p>
            <a:r>
              <a:rPr lang="en-US" sz="1200" kern="1200" dirty="0">
                <a:solidFill>
                  <a:schemeClr val="tx1"/>
                </a:solidFill>
                <a:effectLst/>
                <a:latin typeface="Arial" pitchFamily="-109" charset="0"/>
                <a:ea typeface="+mn-ea"/>
                <a:cs typeface="+mn-cs"/>
              </a:rPr>
              <a:t>Security Agency [ENIS09] and NIST SP 800-144.</a:t>
            </a:r>
          </a:p>
          <a:p>
            <a:endParaRPr lang="en-US" sz="1200" kern="1200" dirty="0">
              <a:solidFill>
                <a:schemeClr val="tx1"/>
              </a:solidFill>
              <a:effectLst/>
              <a:latin typeface="Arial" pitchFamily="-109" charset="0"/>
              <a:ea typeface="+mn-ea"/>
              <a:cs typeface="+mn-cs"/>
            </a:endParaRP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409005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There are many ways to compromise data. Deletion or alteration of records without</a:t>
            </a:r>
          </a:p>
          <a:p>
            <a:r>
              <a:rPr lang="en-US" sz="1200" kern="1200" dirty="0">
                <a:solidFill>
                  <a:schemeClr val="tx1"/>
                </a:solidFill>
                <a:effectLst/>
                <a:latin typeface="Arial" pitchFamily="-109" charset="0"/>
                <a:ea typeface="+mn-ea"/>
                <a:cs typeface="+mn-cs"/>
              </a:rPr>
              <a:t>a backup of the original content is an obvious example. Unlinking a record from a</a:t>
            </a:r>
          </a:p>
          <a:p>
            <a:r>
              <a:rPr lang="en-US" sz="1200" kern="1200" dirty="0">
                <a:solidFill>
                  <a:schemeClr val="tx1"/>
                </a:solidFill>
                <a:effectLst/>
                <a:latin typeface="Arial" pitchFamily="-109" charset="0"/>
                <a:ea typeface="+mn-ea"/>
                <a:cs typeface="+mn-cs"/>
              </a:rPr>
              <a:t>larger context may render it unrecoverable, as can storage on unreliable media. Loss</a:t>
            </a:r>
          </a:p>
          <a:p>
            <a:r>
              <a:rPr lang="en-US" sz="1200" kern="1200" dirty="0">
                <a:solidFill>
                  <a:schemeClr val="tx1"/>
                </a:solidFill>
                <a:effectLst/>
                <a:latin typeface="Arial" pitchFamily="-109" charset="0"/>
                <a:ea typeface="+mn-ea"/>
                <a:cs typeface="+mn-cs"/>
              </a:rPr>
              <a:t>of an encoding key may result in effective destruction. Finally, unauthorized parties</a:t>
            </a:r>
          </a:p>
          <a:p>
            <a:r>
              <a:rPr lang="en-US" sz="1200" kern="1200" dirty="0">
                <a:solidFill>
                  <a:schemeClr val="tx1"/>
                </a:solidFill>
                <a:effectLst/>
                <a:latin typeface="Arial" pitchFamily="-109" charset="0"/>
                <a:ea typeface="+mn-ea"/>
                <a:cs typeface="+mn-cs"/>
              </a:rPr>
              <a:t>must be prevented from gaining access to sensitive data.</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threat of data compromise increases in the cloud, due to the number of,</a:t>
            </a:r>
          </a:p>
          <a:p>
            <a:r>
              <a:rPr lang="en-US" sz="1200" kern="1200" dirty="0">
                <a:solidFill>
                  <a:schemeClr val="tx1"/>
                </a:solidFill>
                <a:effectLst/>
                <a:latin typeface="Arial" pitchFamily="-109" charset="0"/>
                <a:ea typeface="+mn-ea"/>
                <a:cs typeface="+mn-cs"/>
              </a:rPr>
              <a:t>and interactions between, risks and challenges that are either unique to the cloud</a:t>
            </a:r>
          </a:p>
          <a:p>
            <a:r>
              <a:rPr lang="en-US" sz="1200" kern="1200" dirty="0">
                <a:solidFill>
                  <a:schemeClr val="tx1"/>
                </a:solidFill>
                <a:effectLst/>
                <a:latin typeface="Arial" pitchFamily="-109" charset="0"/>
                <a:ea typeface="+mn-ea"/>
                <a:cs typeface="+mn-cs"/>
              </a:rPr>
              <a:t>or more dangerous because of the architectural or operational characteristics of the</a:t>
            </a:r>
          </a:p>
          <a:p>
            <a:r>
              <a:rPr lang="en-US" sz="1200" kern="1200" dirty="0">
                <a:solidFill>
                  <a:schemeClr val="tx1"/>
                </a:solidFill>
                <a:effectLst/>
                <a:latin typeface="Arial" pitchFamily="-109" charset="0"/>
                <a:ea typeface="+mn-ea"/>
                <a:cs typeface="+mn-cs"/>
              </a:rPr>
              <a:t>cloud environment.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Data must be secured while at rest, in transit, and in use, and access to the</a:t>
            </a:r>
          </a:p>
          <a:p>
            <a:r>
              <a:rPr lang="en-US" sz="1200" kern="1200" dirty="0">
                <a:solidFill>
                  <a:schemeClr val="tx1"/>
                </a:solidFill>
                <a:effectLst/>
                <a:latin typeface="Arial" pitchFamily="-109" charset="0"/>
                <a:ea typeface="+mn-ea"/>
                <a:cs typeface="+mn-cs"/>
              </a:rPr>
              <a:t>data must be controlled. The client can employ encryption to protect data in transit,</a:t>
            </a:r>
          </a:p>
          <a:p>
            <a:r>
              <a:rPr lang="en-US" sz="1200" kern="1200" dirty="0">
                <a:solidFill>
                  <a:schemeClr val="tx1"/>
                </a:solidFill>
                <a:effectLst/>
                <a:latin typeface="Arial" pitchFamily="-109" charset="0"/>
                <a:ea typeface="+mn-ea"/>
                <a:cs typeface="+mn-cs"/>
              </a:rPr>
              <a:t>though this involves key management responsibilities for the CSP. The client can</a:t>
            </a:r>
          </a:p>
          <a:p>
            <a:r>
              <a:rPr lang="en-US" sz="1200" kern="1200" dirty="0">
                <a:solidFill>
                  <a:schemeClr val="tx1"/>
                </a:solidFill>
                <a:effectLst/>
                <a:latin typeface="Arial" pitchFamily="-109" charset="0"/>
                <a:ea typeface="+mn-ea"/>
                <a:cs typeface="+mn-cs"/>
              </a:rPr>
              <a:t>enforce access control techniques, but, again, the CSP is involved to some extent</a:t>
            </a:r>
          </a:p>
          <a:p>
            <a:r>
              <a:rPr lang="en-US" sz="1200" kern="1200" dirty="0">
                <a:solidFill>
                  <a:schemeClr val="tx1"/>
                </a:solidFill>
                <a:effectLst/>
                <a:latin typeface="Arial" pitchFamily="-109" charset="0"/>
                <a:ea typeface="+mn-ea"/>
                <a:cs typeface="+mn-cs"/>
              </a:rPr>
              <a:t>depending on the service model used.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data at rest, the ideal security measure is for the client to encrypt the</a:t>
            </a:r>
          </a:p>
          <a:p>
            <a:r>
              <a:rPr lang="en-US" sz="1200" kern="1200" dirty="0">
                <a:solidFill>
                  <a:schemeClr val="tx1"/>
                </a:solidFill>
                <a:effectLst/>
                <a:latin typeface="Arial" pitchFamily="-109" charset="0"/>
                <a:ea typeface="+mn-ea"/>
                <a:cs typeface="+mn-cs"/>
              </a:rPr>
              <a:t>database and only store encrypted data in the cloud, with the CSP having no access</a:t>
            </a:r>
          </a:p>
          <a:p>
            <a:r>
              <a:rPr lang="en-US" sz="1200" kern="1200" dirty="0">
                <a:solidFill>
                  <a:schemeClr val="tx1"/>
                </a:solidFill>
                <a:effectLst/>
                <a:latin typeface="Arial" pitchFamily="-109" charset="0"/>
                <a:ea typeface="+mn-ea"/>
                <a:cs typeface="+mn-cs"/>
              </a:rPr>
              <a:t>to the encryption key. So long as the key remains secure, the CSP has no ability to</a:t>
            </a:r>
          </a:p>
          <a:p>
            <a:r>
              <a:rPr lang="en-US" sz="1200" kern="1200" dirty="0">
                <a:solidFill>
                  <a:schemeClr val="tx1"/>
                </a:solidFill>
                <a:effectLst/>
                <a:latin typeface="Arial" pitchFamily="-109" charset="0"/>
                <a:ea typeface="+mn-ea"/>
                <a:cs typeface="+mn-cs"/>
              </a:rPr>
              <a:t>decipher the data, although corruption and other denial-of-service attacks remain</a:t>
            </a:r>
          </a:p>
          <a:p>
            <a:r>
              <a:rPr lang="en-US" sz="1200" kern="1200" dirty="0">
                <a:solidFill>
                  <a:schemeClr val="tx1"/>
                </a:solidFill>
                <a:effectLst/>
                <a:latin typeface="Arial" pitchFamily="-109" charset="0"/>
                <a:ea typeface="+mn-ea"/>
                <a:cs typeface="+mn-cs"/>
              </a:rPr>
              <a:t>a risk. The model depicted in Figure 5.9 works equally well when the data is stored</a:t>
            </a:r>
          </a:p>
          <a:p>
            <a:r>
              <a:rPr lang="en-US" sz="1200" kern="1200" dirty="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789903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Database environments used in cloud computing can vary significantly. Some</a:t>
            </a:r>
          </a:p>
          <a:p>
            <a:r>
              <a:rPr lang="en-US" sz="1200" kern="1200" dirty="0">
                <a:solidFill>
                  <a:schemeClr val="tx1"/>
                </a:solidFill>
                <a:effectLst/>
                <a:latin typeface="Arial" pitchFamily="-109" charset="0"/>
                <a:ea typeface="+mn-ea"/>
                <a:cs typeface="+mn-cs"/>
              </a:rPr>
              <a:t>providers support a </a:t>
            </a:r>
            <a:r>
              <a:rPr lang="en-US" sz="1200" b="1" kern="1200" dirty="0">
                <a:solidFill>
                  <a:schemeClr val="tx1"/>
                </a:solidFill>
                <a:effectLst/>
                <a:latin typeface="Arial" pitchFamily="-109" charset="0"/>
                <a:ea typeface="+mn-ea"/>
                <a:cs typeface="+mn-cs"/>
              </a:rPr>
              <a:t>multi-instance model </a:t>
            </a:r>
            <a:r>
              <a:rPr lang="en-US" sz="1200" kern="1200" dirty="0">
                <a:solidFill>
                  <a:schemeClr val="tx1"/>
                </a:solidFill>
                <a:effectLst/>
                <a:latin typeface="Arial" pitchFamily="-109" charset="0"/>
                <a:ea typeface="+mn-ea"/>
                <a:cs typeface="+mn-cs"/>
              </a:rPr>
              <a:t>, which provide a unique DBMS running on</a:t>
            </a:r>
          </a:p>
          <a:p>
            <a:r>
              <a:rPr lang="en-US" sz="1200" kern="1200" dirty="0">
                <a:solidFill>
                  <a:schemeClr val="tx1"/>
                </a:solidFill>
                <a:effectLst/>
                <a:latin typeface="Arial" pitchFamily="-109" charset="0"/>
                <a:ea typeface="+mn-ea"/>
                <a:cs typeface="+mn-cs"/>
              </a:rPr>
              <a:t>a VM instance for each cloud subscriber. This gives the subscriber complete control</a:t>
            </a:r>
          </a:p>
          <a:p>
            <a:r>
              <a:rPr lang="en-US" sz="1200" kern="1200" dirty="0">
                <a:solidFill>
                  <a:schemeClr val="tx1"/>
                </a:solidFill>
                <a:effectLst/>
                <a:latin typeface="Arial" pitchFamily="-109" charset="0"/>
                <a:ea typeface="+mn-ea"/>
                <a:cs typeface="+mn-cs"/>
              </a:rPr>
              <a:t>over role definition, user authorization, and other administrative tasks related to</a:t>
            </a:r>
          </a:p>
          <a:p>
            <a:r>
              <a:rPr lang="en-US" sz="1200" kern="1200" dirty="0">
                <a:solidFill>
                  <a:schemeClr val="tx1"/>
                </a:solidFill>
                <a:effectLst/>
                <a:latin typeface="Arial" pitchFamily="-109" charset="0"/>
                <a:ea typeface="+mn-ea"/>
                <a:cs typeface="+mn-cs"/>
              </a:rPr>
              <a:t> security. Other providers support a </a:t>
            </a:r>
            <a:r>
              <a:rPr lang="en-US" sz="1200" b="1" kern="1200" dirty="0">
                <a:solidFill>
                  <a:schemeClr val="tx1"/>
                </a:solidFill>
                <a:effectLst/>
                <a:latin typeface="Arial" pitchFamily="-109" charset="0"/>
                <a:ea typeface="+mn-ea"/>
                <a:cs typeface="+mn-cs"/>
              </a:rPr>
              <a:t>multi-tenant model</a:t>
            </a:r>
            <a:r>
              <a:rPr lang="en-US" sz="1200" kern="1200" dirty="0">
                <a:solidFill>
                  <a:schemeClr val="tx1"/>
                </a:solidFill>
                <a:effectLst/>
                <a:latin typeface="Arial" pitchFamily="-109" charset="0"/>
                <a:ea typeface="+mn-ea"/>
                <a:cs typeface="+mn-cs"/>
              </a:rPr>
              <a:t>, which provides a predefined</a:t>
            </a:r>
          </a:p>
          <a:p>
            <a:r>
              <a:rPr lang="en-US" sz="1200" kern="1200" dirty="0">
                <a:solidFill>
                  <a:schemeClr val="tx1"/>
                </a:solidFill>
                <a:effectLst/>
                <a:latin typeface="Arial" pitchFamily="-109" charset="0"/>
                <a:ea typeface="+mn-ea"/>
                <a:cs typeface="+mn-cs"/>
              </a:rPr>
              <a:t>environment for the cloud subscriber that is shared with other tenants, typically</a:t>
            </a:r>
          </a:p>
          <a:p>
            <a:r>
              <a:rPr lang="en-US" sz="1200" kern="1200" dirty="0">
                <a:solidFill>
                  <a:schemeClr val="tx1"/>
                </a:solidFill>
                <a:effectLst/>
                <a:latin typeface="Arial" pitchFamily="-109" charset="0"/>
                <a:ea typeface="+mn-ea"/>
                <a:cs typeface="+mn-cs"/>
              </a:rPr>
              <a:t>through tagging data with a subscriber identifier. Tagging gives the appearance of</a:t>
            </a:r>
          </a:p>
          <a:p>
            <a:r>
              <a:rPr lang="en-US" sz="1200" kern="1200" dirty="0">
                <a:solidFill>
                  <a:schemeClr val="tx1"/>
                </a:solidFill>
                <a:effectLst/>
                <a:latin typeface="Arial" pitchFamily="-109" charset="0"/>
                <a:ea typeface="+mn-ea"/>
                <a:cs typeface="+mn-cs"/>
              </a:rPr>
              <a:t>exclusive use of the instance, but relies on the cloud provider to establish and maintain</a:t>
            </a:r>
          </a:p>
          <a:p>
            <a:r>
              <a:rPr lang="en-US" sz="1200" kern="1200" dirty="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2060667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Beyond the protection and isolation of data, the cloud service provider (CSP)</a:t>
            </a:r>
          </a:p>
          <a:p>
            <a:r>
              <a:rPr lang="en-US" sz="1200" kern="1200" dirty="0">
                <a:solidFill>
                  <a:schemeClr val="tx1"/>
                </a:solidFill>
                <a:effectLst/>
                <a:latin typeface="Arial" pitchFamily="-109" charset="0"/>
                <a:ea typeface="+mn-ea"/>
                <a:cs typeface="+mn-cs"/>
              </a:rPr>
              <a:t>needs to address the broader security considerations for the protection of its assets.</a:t>
            </a:r>
          </a:p>
          <a:p>
            <a:r>
              <a:rPr lang="en-US" sz="1200" kern="1200" dirty="0">
                <a:solidFill>
                  <a:schemeClr val="tx1"/>
                </a:solidFill>
                <a:effectLst/>
                <a:latin typeface="Arial" pitchFamily="-109" charset="0"/>
                <a:ea typeface="+mn-ea"/>
                <a:cs typeface="+mn-cs"/>
              </a:rPr>
              <a:t>Figure</a:t>
            </a:r>
          </a:p>
          <a:p>
            <a:r>
              <a:rPr lang="en-US" sz="1200" kern="1200" dirty="0">
                <a:solidFill>
                  <a:schemeClr val="tx1"/>
                </a:solidFill>
                <a:effectLst/>
                <a:latin typeface="Arial" pitchFamily="-109" charset="0"/>
                <a:ea typeface="+mn-ea"/>
                <a:cs typeface="+mn-cs"/>
              </a:rPr>
              <a:t>13.5a, adapted from [ENIS15], suggests a categorization of these assets for</a:t>
            </a:r>
          </a:p>
          <a:p>
            <a:r>
              <a:rPr lang="en-US" sz="1200" kern="1200" dirty="0">
                <a:solidFill>
                  <a:schemeClr val="tx1"/>
                </a:solidFill>
                <a:effectLst/>
                <a:latin typeface="Arial" pitchFamily="-109" charset="0"/>
                <a:ea typeface="+mn-ea"/>
                <a:cs typeface="+mn-cs"/>
              </a:rPr>
              <a:t>the three cloud service models. The bottom two layers shown in the figure include</a:t>
            </a:r>
          </a:p>
          <a:p>
            <a:r>
              <a:rPr lang="en-US" sz="1200" kern="1200" dirty="0">
                <a:solidFill>
                  <a:schemeClr val="tx1"/>
                </a:solidFill>
                <a:effectLst/>
                <a:latin typeface="Arial" pitchFamily="-109" charset="0"/>
                <a:ea typeface="+mn-ea"/>
                <a:cs typeface="+mn-cs"/>
              </a:rPr>
              <a:t>organization and facilities. Organization denotes the human resources and the policies</a:t>
            </a:r>
          </a:p>
          <a:p>
            <a:r>
              <a:rPr lang="en-US" sz="1200" kern="1200" dirty="0">
                <a:solidFill>
                  <a:schemeClr val="tx1"/>
                </a:solidFill>
                <a:effectLst/>
                <a:latin typeface="Arial" pitchFamily="-109" charset="0"/>
                <a:ea typeface="+mn-ea"/>
                <a:cs typeface="+mn-cs"/>
              </a:rPr>
              <a:t>and procedures for maintaining the facilities and supporting the delivery of the</a:t>
            </a:r>
          </a:p>
          <a:p>
            <a:r>
              <a:rPr lang="en-US" sz="1200" kern="1200" dirty="0">
                <a:solidFill>
                  <a:schemeClr val="tx1"/>
                </a:solidFill>
                <a:effectLst/>
                <a:latin typeface="Arial" pitchFamily="-109" charset="0"/>
                <a:ea typeface="+mn-ea"/>
                <a:cs typeface="+mn-cs"/>
              </a:rPr>
              <a:t>services. Facilities denote the physical structures and supplies such as networks, cooling,</a:t>
            </a:r>
          </a:p>
          <a:p>
            <a:r>
              <a:rPr lang="en-US" sz="1200" kern="1200" dirty="0">
                <a:solidFill>
                  <a:schemeClr val="tx1"/>
                </a:solidFill>
                <a:effectLst/>
                <a:latin typeface="Arial" pitchFamily="-109" charset="0"/>
                <a:ea typeface="+mn-ea"/>
                <a:cs typeface="+mn-cs"/>
              </a:rPr>
              <a:t>and power supply. Above these levels are the assets specific to the provision of</a:t>
            </a:r>
          </a:p>
          <a:p>
            <a:r>
              <a:rPr lang="en-US" sz="1200" kern="1200" dirty="0">
                <a:solidFill>
                  <a:schemeClr val="tx1"/>
                </a:solidFill>
                <a:effectLst/>
                <a:latin typeface="Arial" pitchFamily="-109" charset="0"/>
                <a:ea typeface="+mn-ea"/>
                <a:cs typeface="+mn-cs"/>
              </a:rPr>
              <a:t>services. For IaaS, the CSP maintains a hypervisor and/or OS on each of its servers, as</a:t>
            </a:r>
          </a:p>
          <a:p>
            <a:r>
              <a:rPr lang="en-US" sz="1200" kern="1200" dirty="0">
                <a:solidFill>
                  <a:schemeClr val="tx1"/>
                </a:solidFill>
                <a:effectLst/>
                <a:latin typeface="Arial" pitchFamily="-109" charset="0"/>
                <a:ea typeface="+mn-ea"/>
                <a:cs typeface="+mn-cs"/>
              </a:rPr>
              <a:t>well as the networking software for interconnection of CSP servers and connection</a:t>
            </a:r>
          </a:p>
          <a:p>
            <a:r>
              <a:rPr lang="en-US" sz="1200" kern="1200" dirty="0">
                <a:solidFill>
                  <a:schemeClr val="tx1"/>
                </a:solidFill>
                <a:effectLst/>
                <a:latin typeface="Arial" pitchFamily="-109" charset="0"/>
                <a:ea typeface="+mn-ea"/>
                <a:cs typeface="+mn-cs"/>
              </a:rPr>
              <a:t>to cloud service consumers (CSCs). Added to these assets for PaaS are the libraries,</a:t>
            </a:r>
          </a:p>
          <a:p>
            <a:r>
              <a:rPr lang="en-US" sz="1200" kern="1200" dirty="0">
                <a:solidFill>
                  <a:schemeClr val="tx1"/>
                </a:solidFill>
                <a:effectLst/>
                <a:latin typeface="Arial" pitchFamily="-109" charset="0"/>
                <a:ea typeface="+mn-ea"/>
                <a:cs typeface="+mn-cs"/>
              </a:rPr>
              <a:t>middleware, and other software to support CSC applications. For SaaS, the CSP also</a:t>
            </a:r>
          </a:p>
          <a:p>
            <a:r>
              <a:rPr lang="en-US" sz="1200" kern="1200" dirty="0">
                <a:solidFill>
                  <a:schemeClr val="tx1"/>
                </a:solidFill>
                <a:effectLst/>
                <a:latin typeface="Arial" pitchFamily="-109" charset="0"/>
                <a:ea typeface="+mn-ea"/>
                <a:cs typeface="+mn-cs"/>
              </a:rPr>
              <a:t>has application software assets for CSC use.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Figure 13.5b suggests key security tasks that are the responsibility of the CSP</a:t>
            </a:r>
          </a:p>
          <a:p>
            <a:r>
              <a:rPr lang="en-US" sz="1200" kern="1200" dirty="0">
                <a:solidFill>
                  <a:schemeClr val="tx1"/>
                </a:solidFill>
                <a:effectLst/>
                <a:latin typeface="Arial" pitchFamily="-109" charset="0"/>
                <a:ea typeface="+mn-ea"/>
                <a:cs typeface="+mn-cs"/>
              </a:rPr>
              <a:t>and of the CSC. The lowest level of the diagram has to do with organizational issues</a:t>
            </a:r>
          </a:p>
          <a:p>
            <a:r>
              <a:rPr lang="en-US" sz="1200" kern="1200" dirty="0">
                <a:solidFill>
                  <a:schemeClr val="tx1"/>
                </a:solidFill>
                <a:effectLst/>
                <a:latin typeface="Arial" pitchFamily="-109" charset="0"/>
                <a:ea typeface="+mn-ea"/>
                <a:cs typeface="+mn-cs"/>
              </a:rPr>
              <a:t>related to the management of its supplies and facilities. These issues will be dealt with</a:t>
            </a:r>
          </a:p>
          <a:p>
            <a:r>
              <a:rPr lang="en-US" sz="1200" kern="1200" dirty="0">
                <a:solidFill>
                  <a:schemeClr val="tx1"/>
                </a:solidFill>
                <a:effectLst/>
                <a:latin typeface="Arial" pitchFamily="-109" charset="0"/>
                <a:ea typeface="+mn-ea"/>
                <a:cs typeface="+mn-cs"/>
              </a:rPr>
              <a:t>in Chapters 14, 15, and 17. The next level of Figure 13.5b covers the physical security</a:t>
            </a:r>
          </a:p>
          <a:p>
            <a:r>
              <a:rPr lang="en-US" sz="1200" kern="1200" dirty="0">
                <a:solidFill>
                  <a:schemeClr val="tx1"/>
                </a:solidFill>
                <a:effectLst/>
                <a:latin typeface="Arial" pitchFamily="-109" charset="0"/>
                <a:ea typeface="+mn-ea"/>
                <a:cs typeface="+mn-cs"/>
              </a:rPr>
              <a:t>of the facility, a topic covered in Chapter 16. Above that, depending on the service</a:t>
            </a:r>
          </a:p>
          <a:p>
            <a:r>
              <a:rPr lang="en-US" sz="1200" kern="1200" dirty="0">
                <a:solidFill>
                  <a:schemeClr val="tx1"/>
                </a:solidFill>
                <a:effectLst/>
                <a:latin typeface="Arial" pitchFamily="-109" charset="0"/>
                <a:ea typeface="+mn-ea"/>
                <a:cs typeface="+mn-cs"/>
              </a:rPr>
              <a:t>model, the CSP is responsible for the security of a range of software capabilities;</a:t>
            </a:r>
          </a:p>
          <a:p>
            <a:r>
              <a:rPr lang="en-US" sz="1200" kern="1200" dirty="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595516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latin typeface="Arial" pitchFamily="-107" charset="0"/>
                <a:ea typeface="+mn-ea"/>
                <a:cs typeface="+mn-cs"/>
              </a:rPr>
              <a:t>the provision of security applications and services via the cloud either to cloud-based infrastructure and software, or from the cloud to the customers’ on-premise system</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term </a:t>
            </a:r>
            <a:r>
              <a:rPr lang="en-US" sz="1200" b="1" kern="1200" dirty="0">
                <a:solidFill>
                  <a:schemeClr val="tx1"/>
                </a:solidFill>
                <a:effectLst/>
                <a:latin typeface="Arial" pitchFamily="-109" charset="0"/>
                <a:ea typeface="+mn-ea"/>
                <a:cs typeface="+mn-cs"/>
              </a:rPr>
              <a:t>security as a service</a:t>
            </a:r>
            <a:r>
              <a:rPr lang="en-US" sz="1200" kern="1200" dirty="0">
                <a:solidFill>
                  <a:schemeClr val="tx1"/>
                </a:solidFill>
                <a:effectLst/>
                <a:latin typeface="Arial" pitchFamily="-109" charset="0"/>
                <a:ea typeface="+mn-ea"/>
                <a:cs typeface="+mn-cs"/>
              </a:rPr>
              <a:t> has generally meant a package of security services</a:t>
            </a:r>
          </a:p>
          <a:p>
            <a:r>
              <a:rPr lang="en-US" sz="1200" kern="1200" dirty="0">
                <a:solidFill>
                  <a:schemeClr val="tx1"/>
                </a:solidFill>
                <a:effectLst/>
                <a:latin typeface="Arial" pitchFamily="-109" charset="0"/>
                <a:ea typeface="+mn-ea"/>
                <a:cs typeface="+mn-cs"/>
              </a:rPr>
              <a:t>offered by a service provider that offloads much of the security responsibility from</a:t>
            </a:r>
          </a:p>
          <a:p>
            <a:r>
              <a:rPr lang="en-US" sz="1200" kern="1200" dirty="0">
                <a:solidFill>
                  <a:schemeClr val="tx1"/>
                </a:solidFill>
                <a:effectLst/>
                <a:latin typeface="Arial" pitchFamily="-109" charset="0"/>
                <a:ea typeface="+mn-ea"/>
                <a:cs typeface="+mn-cs"/>
              </a:rPr>
              <a:t>an enterprise to the security service provider. Among the services typically provided</a:t>
            </a:r>
          </a:p>
          <a:p>
            <a:r>
              <a:rPr lang="en-US" sz="1200" kern="1200" dirty="0">
                <a:solidFill>
                  <a:schemeClr val="tx1"/>
                </a:solidFill>
                <a:effectLst/>
                <a:latin typeface="Arial" pitchFamily="-109" charset="0"/>
                <a:ea typeface="+mn-ea"/>
                <a:cs typeface="+mn-cs"/>
              </a:rPr>
              <a:t>are authentication, anti-virus, antimalware/spyware, intrusion detection, and security</a:t>
            </a:r>
          </a:p>
          <a:p>
            <a:r>
              <a:rPr lang="en-US" sz="1200" kern="1200" dirty="0">
                <a:solidFill>
                  <a:schemeClr val="tx1"/>
                </a:solidFill>
                <a:effectLst/>
                <a:latin typeface="Arial" pitchFamily="-109" charset="0"/>
                <a:ea typeface="+mn-ea"/>
                <a:cs typeface="+mn-cs"/>
              </a:rPr>
              <a:t>event management. In the context of cloud computing, cloud security as a service,</a:t>
            </a:r>
          </a:p>
          <a:p>
            <a:r>
              <a:rPr lang="en-US" sz="1200" kern="1200" dirty="0">
                <a:solidFill>
                  <a:schemeClr val="tx1"/>
                </a:solidFill>
                <a:effectLst/>
                <a:latin typeface="Arial" pitchFamily="-109" charset="0"/>
                <a:ea typeface="+mn-ea"/>
                <a:cs typeface="+mn-cs"/>
              </a:rPr>
              <a:t>designated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is a segment of the SaaS offering of a CSP.</a:t>
            </a:r>
          </a:p>
          <a:p>
            <a:endParaRPr lang="en-US" dirty="0"/>
          </a:p>
          <a:p>
            <a:r>
              <a:rPr lang="en-US" sz="1200" kern="1200" dirty="0">
                <a:solidFill>
                  <a:schemeClr val="tx1"/>
                </a:solidFill>
                <a:effectLst/>
                <a:latin typeface="Arial" pitchFamily="-109" charset="0"/>
                <a:ea typeface="+mn-ea"/>
                <a:cs typeface="+mn-cs"/>
              </a:rPr>
              <a:t> The CSA defines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as the provision of security applications and services</a:t>
            </a:r>
          </a:p>
          <a:p>
            <a:r>
              <a:rPr lang="en-US" sz="1200" kern="1200" dirty="0">
                <a:solidFill>
                  <a:schemeClr val="tx1"/>
                </a:solidFill>
                <a:effectLst/>
                <a:latin typeface="Arial" pitchFamily="-109" charset="0"/>
                <a:ea typeface="+mn-ea"/>
                <a:cs typeface="+mn-cs"/>
              </a:rPr>
              <a:t>via the cloud either to cloud-based infrastructure and software, or from the cloud to</a:t>
            </a:r>
          </a:p>
          <a:p>
            <a:r>
              <a:rPr lang="en-US" sz="1200" kern="1200" dirty="0">
                <a:solidFill>
                  <a:schemeClr val="tx1"/>
                </a:solidFill>
                <a:effectLst/>
                <a:latin typeface="Arial" pitchFamily="-109" charset="0"/>
                <a:ea typeface="+mn-ea"/>
                <a:cs typeface="+mn-cs"/>
              </a:rPr>
              <a:t>the customers’ </a:t>
            </a:r>
            <a:r>
              <a:rPr lang="en-US" sz="1200" kern="1200" dirty="0" err="1">
                <a:solidFill>
                  <a:schemeClr val="tx1"/>
                </a:solidFill>
                <a:effectLst/>
                <a:latin typeface="Arial" pitchFamily="-109" charset="0"/>
                <a:ea typeface="+mn-ea"/>
                <a:cs typeface="+mn-cs"/>
              </a:rPr>
              <a:t>on-premise</a:t>
            </a:r>
            <a:r>
              <a:rPr lang="en-US" sz="1200" kern="1200" dirty="0">
                <a:solidFill>
                  <a:schemeClr val="tx1"/>
                </a:solidFill>
                <a:effectLst/>
                <a:latin typeface="Arial" pitchFamily="-109" charset="0"/>
                <a:ea typeface="+mn-ea"/>
                <a:cs typeface="+mn-cs"/>
              </a:rPr>
              <a:t> systems [CSA11]. The CSA has identified the following</a:t>
            </a:r>
          </a:p>
          <a:p>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categories of service: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Identity and access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Data loss prevention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Web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E-mail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assessments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Intrusion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information and event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Encryption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Business continuity and disaster recovery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98770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5</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relation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tuples , and columns are referred to as 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primary key 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foreign key .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5804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6</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In the Department table, the department ID (Did )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Did . Did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Did ,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Did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3506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7</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9654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State of Software Security Report [VERA13]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32% and that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account for 26% of all reported breaches.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also considers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among the most dangerous threats, reporting that three of the biggest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injection attacks in 2012 resulted in millions of email addresses,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names, and passwords being exposed and damaged the respective brands.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Global Security Report [TRUS13]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The report notes that poor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have allowed the SQL injection attack vector to remain on the threat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landscape for more than 15 years, but that proper programming and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measures can prevent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8</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184B84-23F2-2A4C-964E-7C5BEF8C3A53}" type="slidenum">
              <a:rPr lang="en-AU"/>
              <a:pPr/>
              <a:t>9</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Another widely exploited variant of this attack is SQL injection . In this attack,</a:t>
            </a:r>
          </a:p>
          <a:p>
            <a:r>
              <a:rPr lang="en-US" sz="1200" b="0" kern="1200" baseline="0" dirty="0">
                <a:solidFill>
                  <a:schemeClr val="tx1"/>
                </a:solidFill>
                <a:latin typeface="Arial" pitchFamily="-110" charset="0"/>
                <a:ea typeface="+mn-ea"/>
                <a:cs typeface="+mn-cs"/>
              </a:rPr>
              <a:t>the user-supplied input is used to construct a SQL request to retrieve information</a:t>
            </a:r>
          </a:p>
          <a:p>
            <a:r>
              <a:rPr lang="en-US" sz="1200" b="0" kern="1200" baseline="0" dirty="0">
                <a:solidFill>
                  <a:schemeClr val="tx1"/>
                </a:solidFill>
                <a:latin typeface="Arial" pitchFamily="-110" charset="0"/>
                <a:ea typeface="+mn-ea"/>
                <a:cs typeface="+mn-cs"/>
              </a:rPr>
              <a:t>from a database. Consider </a:t>
            </a:r>
            <a:r>
              <a:rPr lang="en-US" sz="1200" kern="1200" baseline="0" dirty="0">
                <a:solidFill>
                  <a:schemeClr val="tx1"/>
                </a:solidFill>
                <a:latin typeface="Arial" pitchFamily="-110" charset="0"/>
                <a:ea typeface="+mn-ea"/>
                <a:cs typeface="+mn-cs"/>
              </a:rPr>
              <a:t>the excerpt of PHP code from a CGI script shown in</a:t>
            </a:r>
          </a:p>
          <a:p>
            <a:r>
              <a:rPr lang="en-US" sz="1200" kern="1200" baseline="0" dirty="0">
                <a:solidFill>
                  <a:schemeClr val="tx1"/>
                </a:solidFill>
                <a:latin typeface="Arial" pitchFamily="-110" charset="0"/>
                <a:ea typeface="+mn-ea"/>
                <a:cs typeface="+mn-cs"/>
              </a:rPr>
              <a:t>Figure 11.3a . It takes a name provided as input to the script, typically from a form</a:t>
            </a:r>
          </a:p>
          <a:p>
            <a:r>
              <a:rPr lang="en-US" sz="1200" kern="1200" baseline="0" dirty="0">
                <a:solidFill>
                  <a:schemeClr val="tx1"/>
                </a:solidFill>
                <a:latin typeface="Arial" pitchFamily="-110" charset="0"/>
                <a:ea typeface="+mn-ea"/>
                <a:cs typeface="+mn-cs"/>
              </a:rPr>
              <a:t>field similar to that shown in Figure 11.2b . It uses this value to construct a request</a:t>
            </a:r>
          </a:p>
          <a:p>
            <a:r>
              <a:rPr lang="en-US" sz="1200" kern="1200" baseline="0" dirty="0">
                <a:solidFill>
                  <a:schemeClr val="tx1"/>
                </a:solidFill>
                <a:latin typeface="Arial" pitchFamily="-110" charset="0"/>
                <a:ea typeface="+mn-ea"/>
                <a:cs typeface="+mn-cs"/>
              </a:rPr>
              <a:t>to retrieve the records relating to that name from the database. The vulnerability in</a:t>
            </a:r>
          </a:p>
          <a:p>
            <a:r>
              <a:rPr lang="en-US" sz="1200" kern="1200" baseline="0" dirty="0">
                <a:solidFill>
                  <a:schemeClr val="tx1"/>
                </a:solidFill>
                <a:latin typeface="Arial" pitchFamily="-110" charset="0"/>
                <a:ea typeface="+mn-ea"/>
                <a:cs typeface="+mn-cs"/>
              </a:rPr>
              <a:t>this code is very similar to that in the command injection example. The difference</a:t>
            </a:r>
          </a:p>
          <a:p>
            <a:r>
              <a:rPr lang="en-US" sz="1200" kern="1200" baseline="0" dirty="0">
                <a:solidFill>
                  <a:schemeClr val="tx1"/>
                </a:solidFill>
                <a:latin typeface="Arial" pitchFamily="-110" charset="0"/>
                <a:ea typeface="+mn-ea"/>
                <a:cs typeface="+mn-cs"/>
              </a:rPr>
              <a:t>is that SQL metacharacters are used, rather than shell metacharacters. If a suitable</a:t>
            </a:r>
          </a:p>
          <a:p>
            <a:r>
              <a:rPr lang="en-US" sz="1200" kern="1200" baseline="0" dirty="0">
                <a:solidFill>
                  <a:schemeClr val="tx1"/>
                </a:solidFill>
                <a:latin typeface="Arial" pitchFamily="-110" charset="0"/>
                <a:ea typeface="+mn-ea"/>
                <a:cs typeface="+mn-cs"/>
              </a:rPr>
              <a:t>name is provided, for example, Bob, then the code works as intended, retrieving</a:t>
            </a:r>
          </a:p>
          <a:p>
            <a:r>
              <a:rPr lang="en-US" sz="1200" kern="1200" baseline="0" dirty="0">
                <a:solidFill>
                  <a:schemeClr val="tx1"/>
                </a:solidFill>
                <a:latin typeface="Arial" pitchFamily="-110" charset="0"/>
                <a:ea typeface="+mn-ea"/>
                <a:cs typeface="+mn-cs"/>
              </a:rPr>
              <a:t>the desired record. However, an input such as Bob'; drop table suppliers</a:t>
            </a:r>
          </a:p>
          <a:p>
            <a:r>
              <a:rPr lang="en-US" sz="1200" kern="1200" baseline="0" dirty="0">
                <a:solidFill>
                  <a:schemeClr val="tx1"/>
                </a:solidFill>
                <a:latin typeface="Arial" pitchFamily="-110" charset="0"/>
                <a:ea typeface="+mn-ea"/>
                <a:cs typeface="+mn-cs"/>
              </a:rPr>
              <a:t>results in the specified record being retrieved, followed by deletion of the entire</a:t>
            </a:r>
          </a:p>
          <a:p>
            <a:r>
              <a:rPr lang="en-US" sz="1200" kern="1200" baseline="0" dirty="0">
                <a:solidFill>
                  <a:schemeClr val="tx1"/>
                </a:solidFill>
                <a:latin typeface="Arial" pitchFamily="-110" charset="0"/>
                <a:ea typeface="+mn-ea"/>
                <a:cs typeface="+mn-cs"/>
              </a:rPr>
              <a:t>table! This would have rather unfortunate consequences for subsequent users. To</a:t>
            </a:r>
          </a:p>
          <a:p>
            <a:r>
              <a:rPr lang="en-US" sz="1200" kern="1200" baseline="0" dirty="0">
                <a:solidFill>
                  <a:schemeClr val="tx1"/>
                </a:solidFill>
                <a:latin typeface="Arial" pitchFamily="-110" charset="0"/>
                <a:ea typeface="+mn-ea"/>
                <a:cs typeface="+mn-cs"/>
              </a:rPr>
              <a:t>prevent this type of attack, the input must be validated before use. Any metacharacters</a:t>
            </a:r>
          </a:p>
          <a:p>
            <a:r>
              <a:rPr lang="en-US" sz="1200" kern="1200" baseline="0" dirty="0">
                <a:solidFill>
                  <a:schemeClr val="tx1"/>
                </a:solidFill>
                <a:latin typeface="Arial" pitchFamily="-110" charset="0"/>
                <a:ea typeface="+mn-ea"/>
                <a:cs typeface="+mn-cs"/>
              </a:rPr>
              <a:t>must either be escaped, canceling their effect, or the input rejected entirely.</a:t>
            </a:r>
          </a:p>
          <a:p>
            <a:r>
              <a:rPr lang="en-US" sz="1200" kern="1200" baseline="0" dirty="0">
                <a:solidFill>
                  <a:schemeClr val="tx1"/>
                </a:solidFill>
                <a:latin typeface="Arial" pitchFamily="-110" charset="0"/>
                <a:ea typeface="+mn-ea"/>
                <a:cs typeface="+mn-cs"/>
              </a:rPr>
              <a:t>Given the widespread recognition of SQL injection attacks, many languages used</a:t>
            </a:r>
          </a:p>
          <a:p>
            <a:r>
              <a:rPr lang="en-US" sz="1200" kern="1200" baseline="0" dirty="0">
                <a:solidFill>
                  <a:schemeClr val="tx1"/>
                </a:solidFill>
                <a:latin typeface="Arial" pitchFamily="-110" charset="0"/>
                <a:ea typeface="+mn-ea"/>
                <a:cs typeface="+mn-cs"/>
              </a:rPr>
              <a:t>by CGI scripts contain functions that can sanitize any input that is subsequently</a:t>
            </a:r>
          </a:p>
          <a:p>
            <a:r>
              <a:rPr lang="en-US" sz="1200" kern="1200" baseline="0" dirty="0">
                <a:solidFill>
                  <a:schemeClr val="tx1"/>
                </a:solidFill>
                <a:latin typeface="Arial" pitchFamily="-110" charset="0"/>
                <a:ea typeface="+mn-ea"/>
                <a:cs typeface="+mn-cs"/>
              </a:rPr>
              <a:t>included in a SQL request. The code shown in Figure 11.3b illustrates the use of a</a:t>
            </a:r>
          </a:p>
          <a:p>
            <a:r>
              <a:rPr lang="en-US" sz="1200" kern="1200" baseline="0" dirty="0">
                <a:solidFill>
                  <a:schemeClr val="tx1"/>
                </a:solidFill>
                <a:latin typeface="Arial" pitchFamily="-110" charset="0"/>
                <a:ea typeface="+mn-ea"/>
                <a:cs typeface="+mn-cs"/>
              </a:rPr>
              <a:t>suitable PHP function to correct this vulnerability. </a:t>
            </a:r>
            <a:r>
              <a:rPr lang="en-US" sz="1200" b="0" i="0" u="none" strike="noStrike" kern="1200" baseline="0" dirty="0">
                <a:solidFill>
                  <a:schemeClr val="tx1"/>
                </a:solidFill>
                <a:latin typeface="Arial" pitchFamily="-110" charset="0"/>
                <a:ea typeface="+mn-ea"/>
                <a:cs typeface="+mn-cs"/>
              </a:rPr>
              <a:t>Alternatively, rather than constructing SQL statements</a:t>
            </a:r>
          </a:p>
          <a:p>
            <a:r>
              <a:rPr lang="en-US" sz="1200" b="0" i="0" u="none" strike="noStrike" kern="1200" baseline="0" dirty="0">
                <a:solidFill>
                  <a:schemeClr val="tx1"/>
                </a:solidFill>
                <a:latin typeface="Arial" pitchFamily="-110" charset="0"/>
                <a:ea typeface="+mn-ea"/>
                <a:cs typeface="+mn-cs"/>
              </a:rPr>
              <a:t>directly by concatenating values, recent advisories recommend the use of SQL</a:t>
            </a:r>
          </a:p>
          <a:p>
            <a:r>
              <a:rPr lang="en-US" sz="1200" b="0" i="0" u="none" strike="noStrike" kern="1200" baseline="0" dirty="0">
                <a:solidFill>
                  <a:schemeClr val="tx1"/>
                </a:solidFill>
                <a:latin typeface="Arial" pitchFamily="-110" charset="0"/>
                <a:ea typeface="+mn-ea"/>
                <a:cs typeface="+mn-cs"/>
              </a:rPr>
              <a:t>placeholders or parameters to securely build SQL statements. Combined with the</a:t>
            </a:r>
          </a:p>
          <a:p>
            <a:r>
              <a:rPr lang="en-US" sz="1200" b="0" i="0" u="none" strike="noStrike" kern="1200" baseline="0" dirty="0">
                <a:solidFill>
                  <a:schemeClr val="tx1"/>
                </a:solidFill>
                <a:latin typeface="Arial" pitchFamily="-110" charset="0"/>
                <a:ea typeface="+mn-ea"/>
                <a:cs typeface="+mn-cs"/>
              </a:rPr>
              <a:t>use of stored procedures, this can result in more robust and secure code.</a:t>
            </a:r>
            <a:endParaRPr lang="en-US" dirty="0"/>
          </a:p>
        </p:txBody>
      </p:sp>
    </p:spTree>
    <p:extLst>
      <p:ext uri="{BB962C8B-B14F-4D97-AF65-F5344CB8AC3E}">
        <p14:creationId xmlns:p14="http://schemas.microsoft.com/office/powerpoint/2010/main" val="260494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13347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305524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436506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619406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463017395"/>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2833165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82570898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wm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p>
        </p:txBody>
      </p:sp>
      <p:sp>
        <p:nvSpPr>
          <p:cNvPr id="13" name="Subtitle 12"/>
          <p:cNvSpPr>
            <a:spLocks noGrp="1"/>
          </p:cNvSpPr>
          <p:nvPr>
            <p:ph type="subTitle" idx="1"/>
          </p:nvPr>
        </p:nvSpPr>
        <p:spPr/>
        <p:txBody>
          <a:bodyPr>
            <a:normAutofit/>
          </a:bodyPr>
          <a:lstStyle/>
          <a:p>
            <a:pPr algn="ctr"/>
            <a:r>
              <a:rPr lang="en-US" sz="3200" dirty="0"/>
              <a:t>Database and Cloud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SQLi</a:t>
            </a:r>
            <a:r>
              <a:rPr lang="en-US" altLang="zh-CN" dirty="0"/>
              <a:t> is Application-Level Attack</a:t>
            </a:r>
            <a:endParaRPr lang="zh-CN" altLang="en-US" dirty="0"/>
          </a:p>
        </p:txBody>
      </p:sp>
      <p:sp>
        <p:nvSpPr>
          <p:cNvPr id="3" name="内容占位符 2"/>
          <p:cNvSpPr>
            <a:spLocks noGrp="1"/>
          </p:cNvSpPr>
          <p:nvPr>
            <p:ph idx="1"/>
          </p:nvPr>
        </p:nvSpPr>
        <p:spPr/>
        <p:txBody>
          <a:bodyPr/>
          <a:lstStyle/>
          <a:p>
            <a:r>
              <a:rPr lang="en-US" altLang="zh-CN" dirty="0"/>
              <a:t>Not detectable by lower-layer defense mechanisms such as firewalls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pic>
        <p:nvPicPr>
          <p:cNvPr id="9" name="图片 8"/>
          <p:cNvPicPr>
            <a:picLocks noChangeAspect="1"/>
          </p:cNvPicPr>
          <p:nvPr/>
        </p:nvPicPr>
        <p:blipFill>
          <a:blip r:embed="rId2"/>
          <a:stretch>
            <a:fillRect/>
          </a:stretch>
        </p:blipFill>
        <p:spPr>
          <a:xfrm>
            <a:off x="1433083" y="2636912"/>
            <a:ext cx="6896200" cy="3863454"/>
          </a:xfrm>
          <a:prstGeom prst="rect">
            <a:avLst/>
          </a:prstGeom>
        </p:spPr>
      </p:pic>
    </p:spTree>
    <p:extLst>
      <p:ext uri="{BB962C8B-B14F-4D97-AF65-F5344CB8AC3E}">
        <p14:creationId xmlns:p14="http://schemas.microsoft.com/office/powerpoint/2010/main" val="111197058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a:t>
            </a:r>
            <a:r>
              <a:rPr lang="en-US" dirty="0"/>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7238628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extLst>
      <p:ext uri="{BB962C8B-B14F-4D97-AF65-F5344CB8AC3E}">
        <p14:creationId xmlns:p14="http://schemas.microsoft.com/office/powerpoint/2010/main" val="421936365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1012205377"/>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SQL Access Controls</a:t>
            </a:r>
          </a:p>
        </p:txBody>
      </p:sp>
      <p:sp>
        <p:nvSpPr>
          <p:cNvPr id="221187" name="Rectangle 3"/>
          <p:cNvSpPr>
            <a:spLocks noGrp="1" noChangeArrowheads="1"/>
          </p:cNvSpPr>
          <p:nvPr>
            <p:ph idx="1"/>
          </p:nvPr>
        </p:nvSpPr>
        <p:spPr>
          <a:xfrm>
            <a:off x="457200" y="1905000"/>
            <a:ext cx="8229600" cy="4953000"/>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1"/>
              </a:buClr>
            </a:pPr>
            <a:r>
              <a:rPr lang="en-US" sz="2800" dirty="0">
                <a:ea typeface="ＭＳ Ｐゴシック" pitchFamily="-109" charset="-128"/>
                <a:cs typeface="ＭＳ Ｐゴシック" pitchFamily="-109" charset="-128"/>
              </a:rPr>
              <a:t>Two commands for managing access rights:</a:t>
            </a:r>
          </a:p>
          <a:p>
            <a:pPr lvl="1">
              <a:lnSpc>
                <a:spcPct val="90000"/>
              </a:lnSpc>
              <a:buClr>
                <a:schemeClr val="accent5"/>
              </a:buClr>
            </a:pPr>
            <a:r>
              <a:rPr lang="en-US" sz="2400" dirty="0">
                <a:ea typeface="ＭＳ Ｐゴシック" pitchFamily="-109" charset="-128"/>
              </a:rPr>
              <a:t>GRANT and REVOKE</a:t>
            </a:r>
            <a:endParaRPr lang="en-US" sz="2100" dirty="0">
              <a:ea typeface="ＭＳ Ｐゴシック" pitchFamily="-109" charset="-128"/>
            </a:endParaRPr>
          </a:p>
          <a:p>
            <a:pPr eaLnBrk="1" hangingPunct="1">
              <a:lnSpc>
                <a:spcPct val="90000"/>
              </a:lnSpc>
              <a:buClr>
                <a:schemeClr val="accent1"/>
              </a:buClr>
            </a:pPr>
            <a:r>
              <a:rPr lang="en-US" sz="2800" dirty="0">
                <a:ea typeface="ＭＳ Ｐゴシック" pitchFamily="-109" charset="-128"/>
                <a:cs typeface="ＭＳ Ｐゴシック" pitchFamily="-109" charset="-128"/>
              </a:rPr>
              <a:t>Typical access rights are:</a:t>
            </a:r>
          </a:p>
          <a:p>
            <a:pPr lvl="1">
              <a:lnSpc>
                <a:spcPct val="90000"/>
              </a:lnSpc>
              <a:buClr>
                <a:schemeClr val="accent5"/>
              </a:buClr>
            </a:pPr>
            <a:r>
              <a:rPr lang="en-US" sz="2200" dirty="0">
                <a:ea typeface="ＭＳ Ｐゴシック" pitchFamily="-109" charset="-128"/>
              </a:rPr>
              <a:t>Select</a:t>
            </a:r>
          </a:p>
          <a:p>
            <a:pPr lvl="1">
              <a:lnSpc>
                <a:spcPct val="90000"/>
              </a:lnSpc>
              <a:buClr>
                <a:schemeClr val="accent5"/>
              </a:buClr>
            </a:pPr>
            <a:r>
              <a:rPr lang="en-US" sz="2200" dirty="0">
                <a:ea typeface="ＭＳ Ｐゴシック" pitchFamily="-109" charset="-128"/>
              </a:rPr>
              <a:t>Insert</a:t>
            </a:r>
          </a:p>
          <a:p>
            <a:pPr lvl="1">
              <a:lnSpc>
                <a:spcPct val="90000"/>
              </a:lnSpc>
              <a:buClr>
                <a:schemeClr val="accent5"/>
              </a:buClr>
            </a:pPr>
            <a:r>
              <a:rPr lang="en-US" sz="2200" dirty="0">
                <a:ea typeface="ＭＳ Ｐゴシック" pitchFamily="-109" charset="-128"/>
              </a:rPr>
              <a:t>Update</a:t>
            </a:r>
          </a:p>
          <a:p>
            <a:pPr lvl="1">
              <a:lnSpc>
                <a:spcPct val="90000"/>
              </a:lnSpc>
              <a:buClr>
                <a:schemeClr val="accent5"/>
              </a:buClr>
            </a:pPr>
            <a:r>
              <a:rPr lang="en-US" sz="2200" dirty="0">
                <a:ea typeface="ＭＳ Ｐゴシック" pitchFamily="-109" charset="-128"/>
              </a:rPr>
              <a:t>Delete</a:t>
            </a:r>
          </a:p>
          <a:p>
            <a:pPr lvl="1">
              <a:lnSpc>
                <a:spcPct val="90000"/>
              </a:lnSpc>
              <a:buClr>
                <a:schemeClr val="accent5"/>
              </a:buClr>
            </a:pPr>
            <a:r>
              <a:rPr lang="en-US" sz="2200" dirty="0">
                <a:ea typeface="ＭＳ Ｐゴシック" pitchFamily="-109" charset="-128"/>
              </a:rPr>
              <a:t>Reference</a:t>
            </a:r>
            <a:r>
              <a:rPr lang="en-US" sz="2400" dirty="0">
                <a:ea typeface="ＭＳ Ｐゴシック" pitchFamily="-109" charset="-128"/>
              </a:rPr>
              <a:t>s</a:t>
            </a:r>
          </a:p>
          <a:p>
            <a:r>
              <a:rPr lang="en-US" altLang="zh-CN" sz="2800" dirty="0">
                <a:latin typeface="Arial" pitchFamily="-109" charset="0"/>
                <a:ea typeface="ＭＳ Ｐゴシック" pitchFamily="-109" charset="-128"/>
                <a:cs typeface="ＭＳ Ｐゴシック" pitchFamily="-109" charset="-128"/>
              </a:rPr>
              <a:t>Examples:</a:t>
            </a:r>
          </a:p>
          <a:p>
            <a:pPr lvl="1"/>
            <a:r>
              <a:rPr lang="en-US" altLang="zh-CN" sz="2200" dirty="0">
                <a:latin typeface="Arial" pitchFamily="-109" charset="0"/>
                <a:ea typeface="ＭＳ Ｐゴシック" pitchFamily="-109" charset="-128"/>
                <a:cs typeface="ＭＳ Ｐゴシック" pitchFamily="-109" charset="-128"/>
              </a:rPr>
              <a:t>GRANT SELECT on ANY TABLE to Alice</a:t>
            </a:r>
          </a:p>
          <a:p>
            <a:pPr lvl="2"/>
            <a:r>
              <a:rPr lang="en-US" altLang="zh-CN" sz="2200" dirty="0">
                <a:latin typeface="Arial" pitchFamily="-109" charset="0"/>
                <a:ea typeface="ＭＳ Ｐゴシック" pitchFamily="-109" charset="-128"/>
                <a:cs typeface="ＭＳ Ｐゴシック" pitchFamily="-109" charset="-128"/>
              </a:rPr>
              <a:t>It enables user Alice to query any table in the database; but Alice cannot further propagate the access to other users, due to lack of “WITH GRANT OPTION” (similar to * in Access Control Matrix in CH05)</a:t>
            </a:r>
          </a:p>
          <a:p>
            <a:pPr lvl="1"/>
            <a:r>
              <a:rPr lang="en-US" altLang="zh-CN" sz="2200" dirty="0">
                <a:latin typeface="Arial" pitchFamily="-109" charset="0"/>
                <a:ea typeface="ＭＳ Ｐゴシック" pitchFamily="-109" charset="-128"/>
                <a:cs typeface="ＭＳ Ｐゴシック" pitchFamily="-109" charset="-128"/>
              </a:rPr>
              <a:t>REVOKE SELECT on ANY TABLE from Alice</a:t>
            </a:r>
          </a:p>
          <a:p>
            <a:pPr lvl="2"/>
            <a:r>
              <a:rPr lang="en-US" altLang="zh-CN" sz="2200" dirty="0">
                <a:latin typeface="Arial" pitchFamily="-109" charset="0"/>
                <a:ea typeface="ＭＳ Ｐゴシック" pitchFamily="-109" charset="-128"/>
                <a:cs typeface="ＭＳ Ｐゴシック" pitchFamily="-109" charset="-128"/>
              </a:rPr>
              <a:t>Revokes the SELECT right from Alice</a:t>
            </a:r>
          </a:p>
          <a:p>
            <a:pPr lvl="1"/>
            <a:r>
              <a:rPr lang="zh-CN" altLang="en-US" sz="2200" dirty="0">
                <a:latin typeface="Arial" pitchFamily="-109" charset="0"/>
                <a:ea typeface="ＭＳ Ｐゴシック" pitchFamily="-109" charset="-128"/>
                <a:cs typeface="ＭＳ Ｐゴシック" pitchFamily="-109" charset="-128"/>
              </a:rPr>
              <a:t>（</a:t>
            </a:r>
            <a:r>
              <a:rPr lang="en-US" altLang="zh-CN" sz="2200" dirty="0">
                <a:latin typeface="Arial" pitchFamily="-109" charset="0"/>
                <a:ea typeface="ＭＳ Ｐゴシック" pitchFamily="-109" charset="-128"/>
                <a:cs typeface="ＭＳ Ｐゴシック" pitchFamily="-109" charset="-128"/>
              </a:rPr>
              <a:t>This is Discretionary Access Control</a:t>
            </a:r>
            <a:r>
              <a:rPr lang="zh-CN" altLang="en-US" sz="2200" dirty="0">
                <a:latin typeface="Arial" pitchFamily="-109" charset="0"/>
                <a:ea typeface="ＭＳ Ｐゴシック" pitchFamily="-109" charset="-128"/>
                <a:cs typeface="ＭＳ Ｐゴシック" pitchFamily="-109" charset="-128"/>
              </a:rPr>
              <a:t>）</a:t>
            </a:r>
            <a:endParaRPr lang="en-US" altLang="zh-CN" sz="2200" dirty="0">
              <a:latin typeface="Arial" pitchFamily="-109" charset="0"/>
              <a:ea typeface="ＭＳ Ｐゴシック" pitchFamily="-109" charset="-128"/>
              <a:cs typeface="ＭＳ Ｐゴシック" pitchFamily="-109" charset="-128"/>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矩形 3"/>
          <p:cNvSpPr/>
          <p:nvPr/>
        </p:nvSpPr>
        <p:spPr>
          <a:xfrm>
            <a:off x="3203848" y="2996952"/>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GRANT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TO { user | role | PUBLIC }</a:t>
            </a:r>
          </a:p>
          <a:p>
            <a:r>
              <a:rPr lang="en-US" altLang="zh-CN" sz="1600" dirty="0">
                <a:latin typeface="Arial" pitchFamily="-109" charset="0"/>
                <a:ea typeface="ＭＳ Ｐゴシック" pitchFamily="-109" charset="-128"/>
                <a:cs typeface="ＭＳ Ｐゴシック" pitchFamily="-109" charset="-128"/>
              </a:rPr>
              <a:t>[IDENTIFIED BY password]</a:t>
            </a:r>
          </a:p>
          <a:p>
            <a:r>
              <a:rPr lang="en-US" altLang="zh-CN" sz="1600" dirty="0">
                <a:latin typeface="Arial" pitchFamily="-109" charset="0"/>
                <a:ea typeface="ＭＳ Ｐゴシック" pitchFamily="-109" charset="-128"/>
                <a:cs typeface="ＭＳ Ｐゴシック" pitchFamily="-109" charset="-128"/>
              </a:rPr>
              <a:t>[WITH GRANT OPTION]</a:t>
            </a:r>
          </a:p>
        </p:txBody>
      </p:sp>
      <p:sp>
        <p:nvSpPr>
          <p:cNvPr id="7" name="矩形 6"/>
          <p:cNvSpPr/>
          <p:nvPr/>
        </p:nvSpPr>
        <p:spPr>
          <a:xfrm>
            <a:off x="6054425" y="2996952"/>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REVOKE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FROM { user | role | PUBLIC }</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49" y="260648"/>
            <a:ext cx="8600987" cy="6492902"/>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5" name="横卷形 4"/>
          <p:cNvSpPr/>
          <p:nvPr/>
        </p:nvSpPr>
        <p:spPr>
          <a:xfrm>
            <a:off x="467544" y="4509120"/>
            <a:ext cx="5904656" cy="1584176"/>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When user A revokes an access right, any cascaded access right is also revoked, unless that access right would exist even if the original grant from A had never</a:t>
            </a:r>
          </a:p>
          <a:p>
            <a:r>
              <a:rPr lang="en-US" altLang="zh-CN" dirty="0">
                <a:latin typeface="Arial" pitchFamily="-109" charset="0"/>
                <a:ea typeface="ＭＳ Ｐゴシック" pitchFamily="-109" charset="-128"/>
                <a:cs typeface="ＭＳ Ｐゴシック" pitchFamily="-109" charset="-128"/>
              </a:rPr>
              <a:t>occurred. </a:t>
            </a:r>
            <a:endParaRPr lang="zh-CN" altLang="en-US" dirty="0"/>
          </a:p>
        </p:txBody>
      </p:sp>
      <p:sp>
        <p:nvSpPr>
          <p:cNvPr id="4" name="文本框 3"/>
          <p:cNvSpPr txBox="1"/>
          <p:nvPr/>
        </p:nvSpPr>
        <p:spPr>
          <a:xfrm>
            <a:off x="6435094" y="1340768"/>
            <a:ext cx="2570543" cy="45397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sz="1700" dirty="0"/>
              <a:t>If the grant from Bob to</a:t>
            </a:r>
          </a:p>
          <a:p>
            <a:pPr algn="just"/>
            <a:r>
              <a:rPr lang="en-US" altLang="zh-CN" sz="1700" dirty="0"/>
              <a:t>David at t=30 is revoked, the grant from David to Ellen at time t=40, and from Ellen to Jim at t=70, should also be revoked, since they depend on the grant from Bob to</a:t>
            </a:r>
          </a:p>
          <a:p>
            <a:pPr algn="just"/>
            <a:r>
              <a:rPr lang="en-US" altLang="zh-CN" sz="1700" dirty="0"/>
              <a:t>David at t=30. </a:t>
            </a:r>
          </a:p>
          <a:p>
            <a:pPr algn="just"/>
            <a:r>
              <a:rPr lang="en-US" altLang="zh-CN" sz="1700" dirty="0"/>
              <a:t>But the grant from David to Frank at t=60 should not be revoked, since it depends on the grant from Chris to David at t=50, not on the grant from Bob to David at t=30</a:t>
            </a:r>
            <a:endParaRPr lang="zh-CN" altLang="en-US" sz="1700" dirty="0"/>
          </a:p>
        </p:txBody>
      </p:sp>
    </p:spTree>
  </p:cSld>
  <p:clrMapOvr>
    <a:masterClrMapping/>
  </p:clrMapOvr>
  <p:transition spd="slow">
    <p:strip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86DB4-A5E9-412E-872E-C60FCA77C6FC}"/>
              </a:ext>
            </a:extLst>
          </p:cNvPr>
          <p:cNvSpPr>
            <a:spLocks noGrp="1"/>
          </p:cNvSpPr>
          <p:nvPr>
            <p:ph type="title"/>
          </p:nvPr>
        </p:nvSpPr>
        <p:spPr/>
        <p:txBody>
          <a:bodyPr/>
          <a:lstStyle/>
          <a:p>
            <a:r>
              <a:rPr lang="en-US" altLang="zh-CN" dirty="0"/>
              <a:t>Quiz: </a:t>
            </a:r>
            <a:endParaRPr lang="zh-CN" altLang="en-US" dirty="0"/>
          </a:p>
        </p:txBody>
      </p:sp>
      <p:sp>
        <p:nvSpPr>
          <p:cNvPr id="3" name="内容占位符 2">
            <a:extLst>
              <a:ext uri="{FF2B5EF4-FFF2-40B4-BE49-F238E27FC236}">
                <a16:creationId xmlns:a16="http://schemas.microsoft.com/office/drawing/2014/main" id="{D97DFC93-D86D-4E4F-9AC3-5A53569FC17E}"/>
              </a:ext>
            </a:extLst>
          </p:cNvPr>
          <p:cNvSpPr>
            <a:spLocks noGrp="1"/>
          </p:cNvSpPr>
          <p:nvPr>
            <p:ph idx="1"/>
          </p:nvPr>
        </p:nvSpPr>
        <p:spPr>
          <a:xfrm>
            <a:off x="457200" y="1600200"/>
            <a:ext cx="8229600" cy="4925144"/>
          </a:xfrm>
        </p:spPr>
        <p:txBody>
          <a:bodyPr>
            <a:normAutofit fontScale="92500"/>
          </a:bodyPr>
          <a:lstStyle/>
          <a:p>
            <a:pPr algn="just"/>
            <a:r>
              <a:rPr lang="en-US" altLang="zh-CN" dirty="0"/>
              <a:t>Q: If the grant from Chris to David at t=30 is revoked at time 65, what happens to downstream grants?</a:t>
            </a:r>
          </a:p>
          <a:p>
            <a:pPr algn="just"/>
            <a:r>
              <a:rPr lang="en-US" altLang="zh-CN" dirty="0"/>
              <a:t>A: None of the downstream grants will be revoked, since they now depend on the grant from Bob to David at t=10, not the grant from Chris to David at t=30 </a:t>
            </a:r>
          </a:p>
          <a:p>
            <a:pPr algn="just"/>
            <a:r>
              <a:rPr lang="en-US" altLang="zh-CN" dirty="0"/>
              <a:t>Q: If the grant from Ann to Chris at t=20 is revoked at time 65, what happens to downstream grants?</a:t>
            </a:r>
          </a:p>
          <a:p>
            <a:pPr algn="just"/>
            <a:r>
              <a:rPr lang="en-US" altLang="zh-CN" dirty="0"/>
              <a:t>A: The grant from Chris to David at t=30 will be revoked; all other grants remain</a:t>
            </a:r>
          </a:p>
          <a:p>
            <a:pPr algn="just"/>
            <a:r>
              <a:rPr lang="en-US" altLang="zh-CN" dirty="0"/>
              <a:t>Q: If the grant from Ann to Bob at t=10 is revoked at time 65, what happens to downstream grants?</a:t>
            </a:r>
          </a:p>
          <a:p>
            <a:pPr algn="just"/>
            <a:r>
              <a:rPr lang="en-US" altLang="zh-CN" dirty="0"/>
              <a:t>A: The grant from Bob to David, from David to Ellen, and from Ellen to Jim will be revoked; all other grants remain</a:t>
            </a:r>
            <a:endParaRPr lang="zh-CN" altLang="en-US" dirty="0"/>
          </a:p>
          <a:p>
            <a:pPr algn="just"/>
            <a:endParaRPr lang="zh-CN" altLang="en-US" dirty="0"/>
          </a:p>
        </p:txBody>
      </p:sp>
      <p:sp>
        <p:nvSpPr>
          <p:cNvPr id="4" name="灯片编号占位符 3">
            <a:extLst>
              <a:ext uri="{FF2B5EF4-FFF2-40B4-BE49-F238E27FC236}">
                <a16:creationId xmlns:a16="http://schemas.microsoft.com/office/drawing/2014/main" id="{F73329F5-82A1-4ED0-BC63-08D98996E542}"/>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Tree>
    <p:extLst>
      <p:ext uri="{BB962C8B-B14F-4D97-AF65-F5344CB8AC3E}">
        <p14:creationId xmlns:p14="http://schemas.microsoft.com/office/powerpoint/2010/main" val="4236935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Role-Based Access Control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(RBAC)</a:t>
            </a:r>
          </a:p>
        </p:txBody>
      </p:sp>
      <p:sp>
        <p:nvSpPr>
          <p:cNvPr id="225283" name="Rectangle 3"/>
          <p:cNvSpPr>
            <a:spLocks noGrp="1" noChangeArrowheads="1"/>
          </p:cNvSpPr>
          <p:nvPr>
            <p:ph idx="1"/>
          </p:nvPr>
        </p:nvSpPr>
        <p:spPr>
          <a:xfrm>
            <a:off x="395536" y="1569492"/>
            <a:ext cx="8496944" cy="2507580"/>
          </a:xfrm>
        </p:spPr>
        <p:txBody>
          <a:bodyPr wrap="square" numCol="1" anchor="t" anchorCtr="0" compatLnSpc="1">
            <a:prstTxWarp prst="textNoShape">
              <a:avLst/>
            </a:prstTxWarp>
            <a:normAutofit fontScale="92500"/>
          </a:bodyPr>
          <a:lstStyle/>
          <a:p>
            <a:pPr>
              <a:lnSpc>
                <a:spcPct val="90000"/>
              </a:lnSpc>
              <a:buClr>
                <a:schemeClr val="tx2"/>
              </a:buClr>
              <a:buSzPct val="180000"/>
            </a:pPr>
            <a:r>
              <a:rPr lang="en-US" sz="1800" dirty="0">
                <a:ea typeface="ＭＳ Ｐゴシック" pitchFamily="-109" charset="-128"/>
                <a:cs typeface="ＭＳ Ｐゴシック" pitchFamily="-109" charset="-128"/>
              </a:rPr>
              <a:t>RBAC is a natural fit for database access control. </a:t>
            </a:r>
          </a:p>
          <a:p>
            <a:pPr lvl="1">
              <a:lnSpc>
                <a:spcPct val="90000"/>
              </a:lnSpc>
              <a:buClr>
                <a:schemeClr val="tx2"/>
              </a:buClr>
              <a:buSzPct val="180000"/>
            </a:pPr>
            <a:r>
              <a:rPr lang="en-US" sz="1500" dirty="0">
                <a:ea typeface="ＭＳ Ｐゴシック" pitchFamily="-109" charset="-128"/>
                <a:cs typeface="ＭＳ Ｐゴシック" pitchFamily="-109" charset="-128"/>
              </a:rPr>
              <a:t>Unlike a file system associated with a single or a few applications, a database system often supports dozens of applications. An individual user may use a variety of applications to perform a variety of tasks, each of which requires its own set of privileges</a:t>
            </a:r>
          </a:p>
          <a:p>
            <a:pPr lvl="1">
              <a:lnSpc>
                <a:spcPct val="90000"/>
              </a:lnSpc>
              <a:buClr>
                <a:schemeClr val="tx2"/>
              </a:buClr>
              <a:buSzPct val="180000"/>
            </a:pPr>
            <a:r>
              <a:rPr lang="en-US" altLang="zh-CN" sz="1500" dirty="0">
                <a:ea typeface="ＭＳ Ｐゴシック" pitchFamily="-109" charset="-128"/>
                <a:cs typeface="ＭＳ Ｐゴシック" pitchFamily="-109" charset="-128"/>
              </a:rPr>
              <a:t>RBAC</a:t>
            </a:r>
            <a:r>
              <a:rPr lang="en-US" sz="1500" dirty="0">
                <a:ea typeface="ＭＳ Ｐゴシック" pitchFamily="-109" charset="-128"/>
                <a:cs typeface="ＭＳ Ｐゴシック" pitchFamily="-109" charset="-128"/>
              </a:rPr>
              <a:t> eases administrative burden and improves security</a:t>
            </a:r>
          </a:p>
          <a:p>
            <a:pPr eaLnBrk="1" hangingPunct="1">
              <a:lnSpc>
                <a:spcPct val="90000"/>
              </a:lnSpc>
              <a:buClr>
                <a:schemeClr val="tx2"/>
              </a:buClr>
              <a:buSzPct val="180000"/>
            </a:pPr>
            <a:r>
              <a:rPr lang="en-US" sz="1800" dirty="0">
                <a:ea typeface="ＭＳ Ｐゴシック" pitchFamily="-109" charset="-128"/>
                <a:cs typeface="ＭＳ Ｐゴシック" pitchFamily="-109" charset="-128"/>
              </a:rPr>
              <a:t>A database RBAC needs to provide the following capabilities:</a:t>
            </a:r>
          </a:p>
          <a:p>
            <a:pPr lvl="2" eaLnBrk="1" hangingPunct="1">
              <a:lnSpc>
                <a:spcPct val="90000"/>
              </a:lnSpc>
              <a:buSzPct val="180000"/>
            </a:pPr>
            <a:r>
              <a:rPr lang="en-US" dirty="0">
                <a:ea typeface="ＭＳ Ｐゴシック" pitchFamily="-109" charset="-128"/>
              </a:rPr>
              <a:t>Create and delete roles</a:t>
            </a:r>
          </a:p>
          <a:p>
            <a:pPr lvl="2" eaLnBrk="1" hangingPunct="1">
              <a:lnSpc>
                <a:spcPct val="90000"/>
              </a:lnSpc>
              <a:buSzPct val="180000"/>
            </a:pPr>
            <a:r>
              <a:rPr lang="en-US" dirty="0">
                <a:ea typeface="ＭＳ Ｐゴシック" pitchFamily="-109" charset="-128"/>
              </a:rPr>
              <a:t>Define permissions for a role</a:t>
            </a:r>
          </a:p>
          <a:p>
            <a:pPr lvl="2" eaLnBrk="1" hangingPunct="1">
              <a:lnSpc>
                <a:spcPct val="90000"/>
              </a:lnSpc>
              <a:buSzPct val="180000"/>
            </a:pPr>
            <a:r>
              <a:rPr lang="en-US" dirty="0">
                <a:ea typeface="ＭＳ Ｐゴシック" pitchFamily="-109" charset="-128"/>
              </a:rPr>
              <a:t>Assign and cancel assignment of users to roles</a:t>
            </a:r>
          </a:p>
          <a:p>
            <a:pPr>
              <a:lnSpc>
                <a:spcPct val="90000"/>
              </a:lnSpc>
              <a:buClr>
                <a:schemeClr val="tx2"/>
              </a:buClr>
              <a:buSzPct val="180000"/>
            </a:pPr>
            <a:r>
              <a:rPr lang="en-US" sz="18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1193182773"/>
              </p:ext>
            </p:extLst>
          </p:nvPr>
        </p:nvGraphicFramePr>
        <p:xfrm>
          <a:off x="323528" y="4081636"/>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
        <p:nvSpPr>
          <p:cNvPr id="3" name="灯片编号占位符 2"/>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横卷形 3"/>
          <p:cNvSpPr/>
          <p:nvPr/>
        </p:nvSpPr>
        <p:spPr>
          <a:xfrm>
            <a:off x="1691680" y="5013176"/>
            <a:ext cx="6192688" cy="1152128"/>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Inference: performing authorized queries and deducing unauthorized information from the legitimate responses</a:t>
            </a:r>
          </a:p>
          <a:p>
            <a:r>
              <a:rPr lang="en-US" altLang="zh-CN" dirty="0">
                <a:latin typeface="Arial" pitchFamily="-109" charset="0"/>
                <a:ea typeface="ＭＳ Ｐゴシック" pitchFamily="-109" charset="-128"/>
                <a:cs typeface="ＭＳ Ｐゴシック" pitchFamily="-109" charset="-128"/>
              </a:rPr>
              <a:t>received.</a:t>
            </a:r>
            <a:endParaRPr lang="zh-CN" altLang="en-US" dirty="0"/>
          </a:p>
        </p:txBody>
      </p:sp>
    </p:spTree>
  </p:cSld>
  <p:clrMapOvr>
    <a:masterClrMapping/>
  </p:clrMapOvr>
  <p:transition spd="slow">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78C05-FDA8-4AC8-B14B-05F10AC68089}"/>
              </a:ext>
            </a:extLst>
          </p:cNvPr>
          <p:cNvSpPr>
            <a:spLocks noGrp="1"/>
          </p:cNvSpPr>
          <p:nvPr>
            <p:ph type="title"/>
          </p:nvPr>
        </p:nvSpPr>
        <p:spPr/>
        <p:txBody>
          <a:bodyPr/>
          <a:lstStyle/>
          <a:p>
            <a:r>
              <a:rPr lang="en-US" altLang="zh-CN" dirty="0"/>
              <a:t>Inference </a:t>
            </a:r>
            <a:r>
              <a:rPr lang="en-US" altLang="zh-CN"/>
              <a:t>Attack Examples</a:t>
            </a:r>
            <a:endParaRPr lang="zh-CN" altLang="en-US" dirty="0"/>
          </a:p>
        </p:txBody>
      </p:sp>
      <p:sp>
        <p:nvSpPr>
          <p:cNvPr id="3" name="内容占位符 2">
            <a:extLst>
              <a:ext uri="{FF2B5EF4-FFF2-40B4-BE49-F238E27FC236}">
                <a16:creationId xmlns:a16="http://schemas.microsoft.com/office/drawing/2014/main" id="{03AA0D7B-0AB4-4B0E-AC19-407A54649E76}"/>
              </a:ext>
            </a:extLst>
          </p:cNvPr>
          <p:cNvSpPr>
            <a:spLocks noGrp="1"/>
          </p:cNvSpPr>
          <p:nvPr>
            <p:ph idx="1"/>
          </p:nvPr>
        </p:nvSpPr>
        <p:spPr>
          <a:xfrm>
            <a:off x="457200" y="1600200"/>
            <a:ext cx="8229600" cy="4925144"/>
          </a:xfrm>
        </p:spPr>
        <p:txBody>
          <a:bodyPr>
            <a:normAutofit/>
          </a:bodyPr>
          <a:lstStyle/>
          <a:p>
            <a:r>
              <a:rPr lang="en-US" altLang="zh-CN" dirty="0"/>
              <a:t>Consider a database of student grades with schema (</a:t>
            </a:r>
            <a:r>
              <a:rPr lang="en-US" altLang="zh-CN" dirty="0" err="1"/>
              <a:t>StudentID</a:t>
            </a:r>
            <a:r>
              <a:rPr lang="en-US" altLang="zh-CN" dirty="0"/>
              <a:t>, Standing (junior or senior), Exam Score). Attacker wants to find exam score of some student. Any student should be able to query for the average exam score </a:t>
            </a:r>
          </a:p>
          <a:p>
            <a:r>
              <a:rPr lang="en-US" altLang="zh-CN" dirty="0"/>
              <a:t>Example 1:</a:t>
            </a:r>
          </a:p>
          <a:p>
            <a:pPr lvl="1"/>
            <a:r>
              <a:rPr lang="en-US" altLang="zh-CN" dirty="0"/>
              <a:t>The target student Alice takes the exam late</a:t>
            </a:r>
          </a:p>
          <a:p>
            <a:pPr lvl="1"/>
            <a:r>
              <a:rPr lang="en-US" altLang="zh-CN" dirty="0"/>
              <a:t>Attacker queries for the average scores before and after Alice takes the exam, then calculate Alice’s score </a:t>
            </a:r>
          </a:p>
          <a:p>
            <a:r>
              <a:rPr lang="en-US" altLang="zh-CN" dirty="0"/>
              <a:t>Example 2: </a:t>
            </a:r>
          </a:p>
          <a:p>
            <a:pPr lvl="1"/>
            <a:r>
              <a:rPr lang="en-US" altLang="zh-CN" dirty="0"/>
              <a:t>Only one student Bob has junior standing in a class full of seniors</a:t>
            </a:r>
          </a:p>
          <a:p>
            <a:pPr lvl="1"/>
            <a:r>
              <a:rPr lang="en-US" altLang="zh-CN" dirty="0"/>
              <a:t>Attacker queries for the average score of all students with junior standing. This query discloses core of Bob</a:t>
            </a:r>
            <a:endParaRPr lang="zh-CN" altLang="en-US" dirty="0"/>
          </a:p>
        </p:txBody>
      </p:sp>
      <p:sp>
        <p:nvSpPr>
          <p:cNvPr id="4" name="灯片编号占位符 3">
            <a:extLst>
              <a:ext uri="{FF2B5EF4-FFF2-40B4-BE49-F238E27FC236}">
                <a16:creationId xmlns:a16="http://schemas.microsoft.com/office/drawing/2014/main" id="{B0DF11BD-69D8-44CA-A4B1-247AF52E70C3}"/>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extLst>
      <p:ext uri="{BB962C8B-B14F-4D97-AF65-F5344CB8AC3E}">
        <p14:creationId xmlns:p14="http://schemas.microsoft.com/office/powerpoint/2010/main" val="272745256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l="5752" t="7037" r="5577" b="26482"/>
          <a:stretch/>
        </p:blipFill>
        <p:spPr>
          <a:xfrm>
            <a:off x="2843809" y="251472"/>
            <a:ext cx="6300192" cy="6298232"/>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
        <p:nvSpPr>
          <p:cNvPr id="4" name="内容占位符 2"/>
          <p:cNvSpPr>
            <a:spLocks noGrp="1"/>
          </p:cNvSpPr>
          <p:nvPr>
            <p:ph idx="1"/>
          </p:nvPr>
        </p:nvSpPr>
        <p:spPr>
          <a:xfrm>
            <a:off x="-108520" y="240680"/>
            <a:ext cx="3096344" cy="6284664"/>
          </a:xfrm>
        </p:spPr>
        <p:txBody>
          <a:bodyPr>
            <a:normAutofit fontScale="92500" lnSpcReduction="10000"/>
          </a:bodyPr>
          <a:lstStyle/>
          <a:p>
            <a:r>
              <a:rPr lang="en-US" altLang="zh-CN" dirty="0">
                <a:solidFill>
                  <a:schemeClr val="tx1"/>
                </a:solidFill>
                <a:latin typeface="Arial" pitchFamily="-110" charset="0"/>
                <a:ea typeface="ＭＳ Ｐゴシック" pitchFamily="-110" charset="-128"/>
                <a:cs typeface="ＭＳ Ｐゴシック" pitchFamily="-110" charset="-128"/>
              </a:rPr>
              <a:t>Each employee’s salary should be confidential</a:t>
            </a:r>
          </a:p>
          <a:p>
            <a:r>
              <a:rPr lang="en-US" altLang="zh-CN" dirty="0">
                <a:solidFill>
                  <a:schemeClr val="tx1"/>
                </a:solidFill>
                <a:latin typeface="Arial" pitchFamily="-110" charset="0"/>
                <a:ea typeface="ＭＳ Ｐゴシック" pitchFamily="-110" charset="-128"/>
                <a:cs typeface="ＭＳ Ｐゴシック" pitchFamily="-110" charset="-128"/>
              </a:rPr>
              <a:t>RBAC constraint: Name and Salary cannot be accessed together in the same query. </a:t>
            </a:r>
          </a:p>
          <a:p>
            <a:r>
              <a:rPr lang="en-US" altLang="zh-CN" dirty="0">
                <a:solidFill>
                  <a:schemeClr val="tx1"/>
                </a:solidFill>
                <a:latin typeface="Arial" pitchFamily="-110" charset="0"/>
                <a:ea typeface="ＭＳ Ｐゴシック" pitchFamily="-110" charset="-128"/>
                <a:cs typeface="ＭＳ Ｐゴシック" pitchFamily="-110" charset="-128"/>
              </a:rPr>
              <a:t>But a user who knows </a:t>
            </a:r>
          </a:p>
          <a:p>
            <a:pPr lvl="1"/>
            <a:r>
              <a:rPr lang="en-US" altLang="zh-CN" dirty="0">
                <a:solidFill>
                  <a:schemeClr val="tx1"/>
                </a:solidFill>
                <a:latin typeface="Arial" pitchFamily="-110" charset="0"/>
                <a:ea typeface="ＭＳ Ｐゴシック" pitchFamily="-110" charset="-128"/>
                <a:cs typeface="ＭＳ Ｐゴシック" pitchFamily="-110" charset="-128"/>
              </a:rPr>
              <a:t>1. the structure of the Employee table and </a:t>
            </a:r>
          </a:p>
          <a:p>
            <a:pPr lvl="1"/>
            <a:r>
              <a:rPr lang="en-US" altLang="zh-CN" dirty="0">
                <a:solidFill>
                  <a:schemeClr val="tx1"/>
                </a:solidFill>
                <a:latin typeface="Arial" pitchFamily="-110" charset="0"/>
                <a:ea typeface="ＭＳ Ｐゴシック" pitchFamily="-110" charset="-128"/>
                <a:cs typeface="ＭＳ Ｐゴシック" pitchFamily="-110" charset="-128"/>
              </a:rPr>
              <a:t>2. the view tables maintain the same row order as the Employee table </a:t>
            </a:r>
          </a:p>
          <a:p>
            <a:r>
              <a:rPr lang="en-US" altLang="zh-CN" dirty="0">
                <a:solidFill>
                  <a:schemeClr val="tx1"/>
                </a:solidFill>
                <a:latin typeface="Arial" pitchFamily="-110" charset="0"/>
                <a:ea typeface="ＭＳ Ｐゴシック" pitchFamily="-110" charset="-128"/>
                <a:cs typeface="ＭＳ Ｐゴシック" pitchFamily="-110" charset="-128"/>
              </a:rPr>
              <a:t>Is able to merge the two views in (b) to construct the table shown in (c) </a:t>
            </a:r>
            <a:endParaRPr lang="zh-CN" altLang="en-US" dirty="0"/>
          </a:p>
        </p:txBody>
      </p:sp>
    </p:spTree>
  </p:cSld>
  <p:clrMapOvr>
    <a:masterClrMapping/>
  </p:clrMapOvr>
  <p:transition spd="slow">
    <p:wipe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ln w="10160">
                  <a:solidFill>
                    <a:schemeClr val="accent1"/>
                  </a:solidFill>
                  <a:prstDash val="solid"/>
                </a:ln>
                <a:solidFill>
                  <a:srgbClr val="FFFFFF"/>
                </a:solidFill>
                <a:effectLst>
                  <a:outerShdw blurRad="38100" dist="32000" dir="5400000" algn="tl">
                    <a:srgbClr val="000000">
                      <a:alpha val="30000"/>
                    </a:srgbClr>
                  </a:outerShdw>
                </a:effectLst>
                <a:ea typeface="+mj-ea"/>
                <a:cs typeface="+mj-cs"/>
              </a:rPr>
              <a:t>Databases</a:t>
            </a:r>
          </a:p>
        </p:txBody>
      </p:sp>
      <p:sp>
        <p:nvSpPr>
          <p:cNvPr id="3" name="Content Placeholder 2"/>
          <p:cNvSpPr>
            <a:spLocks noGrp="1"/>
          </p:cNvSpPr>
          <p:nvPr>
            <p:ph idx="1"/>
          </p:nvPr>
        </p:nvSpPr>
        <p:spPr>
          <a:xfrm>
            <a:off x="152400" y="2133600"/>
            <a:ext cx="4648200" cy="4463752"/>
          </a:xfrm>
        </p:spPr>
        <p:txBody>
          <a:bodyPr>
            <a:normAutofit/>
          </a:bodyPr>
          <a:lstStyle/>
          <a:p>
            <a:pPr eaLnBrk="1" fontAlgn="auto" hangingPunct="1">
              <a:spcAft>
                <a:spcPts val="0"/>
              </a:spcAft>
              <a:buClr>
                <a:schemeClr val="accent1"/>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eaLnBrk="1" fontAlgn="auto" hangingPunct="1">
              <a:spcAft>
                <a:spcPts val="0"/>
              </a:spcAft>
              <a:buClr>
                <a:schemeClr val="accent1"/>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eaLnBrk="1" fontAlgn="auto" hangingPunct="1">
              <a:spcAft>
                <a:spcPts val="0"/>
              </a:spcAft>
              <a:buClr>
                <a:schemeClr val="accent1"/>
              </a:buClr>
              <a:buSzPct val="70000"/>
              <a:buFont typeface="Wingdings" pitchFamily="2" charset="2"/>
              <a:buChar char=""/>
              <a:defRPr/>
            </a:pPr>
            <a:r>
              <a:rPr lang="en-US" dirty="0"/>
              <a:t>C</a:t>
            </a:r>
            <a:r>
              <a:rPr lang="en-US" dirty="0">
                <a:ea typeface="+mn-ea"/>
                <a:cs typeface="+mn-cs"/>
              </a:rPr>
              <a:t>an contain sensitive data that needs to be secured</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pic>
        <p:nvPicPr>
          <p:cNvPr id="19460" name="Picture 3"/>
          <p:cNvPicPr>
            <a:picLocks noChangeAspect="1"/>
          </p:cNvPicPr>
          <p:nvPr/>
        </p:nvPicPr>
        <p:blipFill>
          <a:blip r:embed="rId3"/>
          <a:srcRect/>
          <a:stretch>
            <a:fillRect/>
          </a:stretch>
        </p:blipFill>
        <p:spPr bwMode="auto">
          <a:xfrm rot="-504125">
            <a:off x="609600" y="228600"/>
            <a:ext cx="1870075" cy="1828800"/>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923868651"/>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a:xfrm>
            <a:off x="457200" y="1600200"/>
            <a:ext cx="8229600" cy="4925144"/>
          </a:xfrm>
        </p:spPr>
        <p:txBody>
          <a:bodyPr>
            <a:normAutofit fontScale="70000" lnSpcReduction="20000"/>
          </a:bodyPr>
          <a:lstStyle/>
          <a:p>
            <a:r>
              <a:rPr lang="en-US" altLang="zh-CN" dirty="0">
                <a:latin typeface="Arial" pitchFamily="-109" charset="0"/>
                <a:ea typeface="ＭＳ Ｐゴシック" pitchFamily="-109" charset="-128"/>
                <a:cs typeface="ＭＳ Ｐゴシック" pitchFamily="-109" charset="-128"/>
              </a:rPr>
              <a:t>Construct three tables, which include the following information:</a:t>
            </a:r>
          </a:p>
          <a:p>
            <a:pPr lvl="1"/>
            <a:r>
              <a:rPr lang="en-US" altLang="zh-CN" sz="2100" dirty="0">
                <a:latin typeface="Arial" pitchFamily="-109" charset="0"/>
                <a:ea typeface="ＭＳ Ｐゴシック" pitchFamily="-109" charset="-128"/>
                <a:cs typeface="ＭＳ Ｐゴシック" pitchFamily="-109" charset="-128"/>
              </a:rPr>
              <a:t>Employees (</a:t>
            </a:r>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 Name, Address)</a:t>
            </a:r>
          </a:p>
          <a:p>
            <a:pPr lvl="1"/>
            <a:r>
              <a:rPr lang="en-US" altLang="zh-CN" sz="2100" dirty="0">
                <a:latin typeface="Arial" pitchFamily="-109" charset="0"/>
                <a:ea typeface="ＭＳ Ｐゴシック" pitchFamily="-109" charset="-128"/>
                <a:cs typeface="ＭＳ Ｐゴシック" pitchFamily="-109" charset="-128"/>
              </a:rPr>
              <a:t>Salaries (S#, Salary)</a:t>
            </a:r>
          </a:p>
          <a:p>
            <a:pPr lvl="1"/>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-Salary (</a:t>
            </a:r>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 S#)</a:t>
            </a:r>
          </a:p>
          <a:p>
            <a:r>
              <a:rPr lang="en-US" altLang="zh-CN" dirty="0">
                <a:latin typeface="Arial" pitchFamily="-109" charset="0"/>
                <a:ea typeface="ＭＳ Ｐゴシック" pitchFamily="-109" charset="-128"/>
                <a:cs typeface="ＭＳ Ｐゴシック" pitchFamily="-109" charset="-128"/>
              </a:rPr>
              <a:t>Each line consists of the table name followed by a list of column names for that table. In this case, each employee is assigned a unique employee number (</a:t>
            </a:r>
            <a:r>
              <a:rPr lang="en-US" altLang="zh-CN" dirty="0" err="1">
                <a:latin typeface="Arial" pitchFamily="-109" charset="0"/>
                <a:ea typeface="ＭＳ Ｐゴシック" pitchFamily="-109" charset="-128"/>
                <a:cs typeface="ＭＳ Ｐゴシック" pitchFamily="-109" charset="-128"/>
              </a:rPr>
              <a:t>Emp</a:t>
            </a:r>
            <a:r>
              <a:rPr lang="en-US" altLang="zh-CN" dirty="0">
                <a:latin typeface="Arial" pitchFamily="-109" charset="0"/>
                <a:ea typeface="ＭＳ Ｐゴシック" pitchFamily="-109" charset="-128"/>
                <a:cs typeface="ＭＳ Ｐゴシック" pitchFamily="-109" charset="-128"/>
              </a:rPr>
              <a:t>#) and a unique salary number (S#). The Employees table and the Salaries table are accessible to the Clerk role, but the </a:t>
            </a:r>
            <a:r>
              <a:rPr lang="en-US" altLang="zh-CN" dirty="0" err="1">
                <a:latin typeface="Arial" pitchFamily="-109" charset="0"/>
                <a:ea typeface="ＭＳ Ｐゴシック" pitchFamily="-109" charset="-128"/>
                <a:cs typeface="ＭＳ Ｐゴシック" pitchFamily="-109" charset="-128"/>
              </a:rPr>
              <a:t>Emp</a:t>
            </a:r>
            <a:r>
              <a:rPr lang="en-US" altLang="zh-CN" dirty="0">
                <a:latin typeface="Arial" pitchFamily="-109" charset="0"/>
                <a:ea typeface="ＭＳ Ｐゴシック" pitchFamily="-109" charset="-128"/>
                <a:cs typeface="ＭＳ Ｐゴシック" pitchFamily="-109" charset="-128"/>
              </a:rPr>
              <a:t>-Salary table is only available to the Administrator role. In this structure, the sensitive relationship between employees and salaries is protected from users assigned the Clerk role.</a:t>
            </a:r>
          </a:p>
          <a:p>
            <a:r>
              <a:rPr lang="en-US" altLang="zh-CN" b="1" dirty="0">
                <a:latin typeface="Arial" pitchFamily="-109" charset="0"/>
                <a:ea typeface="ＭＳ Ｐゴシック" pitchFamily="-109" charset="-128"/>
                <a:cs typeface="ＭＳ Ｐゴシック" pitchFamily="-109" charset="-128"/>
              </a:rPr>
              <a:t>Another inference channel</a:t>
            </a:r>
            <a:r>
              <a:rPr lang="en-US" altLang="zh-CN" dirty="0">
                <a:latin typeface="Arial" pitchFamily="-109" charset="0"/>
                <a:ea typeface="ＭＳ Ｐゴシック" pitchFamily="-109" charset="-128"/>
                <a:cs typeface="ＭＳ Ｐゴシック" pitchFamily="-109" charset="-128"/>
              </a:rPr>
              <a:t>: suppose that we want to add a new attribute, employee start date, which is not sensitive. This could be added to the Salaries table as follows:</a:t>
            </a:r>
          </a:p>
          <a:p>
            <a:pPr lvl="1"/>
            <a:r>
              <a:rPr lang="en-US" altLang="zh-CN" sz="1900" dirty="0">
                <a:latin typeface="Arial" pitchFamily="-109" charset="0"/>
                <a:ea typeface="ＭＳ Ｐゴシック" pitchFamily="-109" charset="-128"/>
                <a:cs typeface="ＭＳ Ｐゴシック" pitchFamily="-109" charset="-128"/>
              </a:rPr>
              <a:t>Employees (</a:t>
            </a:r>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 Name, Address)</a:t>
            </a:r>
          </a:p>
          <a:p>
            <a:pPr lvl="1"/>
            <a:r>
              <a:rPr lang="en-US" altLang="zh-CN" sz="1900" dirty="0">
                <a:latin typeface="Arial" pitchFamily="-109" charset="0"/>
                <a:ea typeface="ＭＳ Ｐゴシック" pitchFamily="-109" charset="-128"/>
                <a:cs typeface="ＭＳ Ｐゴシック" pitchFamily="-109" charset="-128"/>
              </a:rPr>
              <a:t>Salaries (S#, Salary, Start-Date)</a:t>
            </a:r>
          </a:p>
          <a:p>
            <a:pPr lvl="1"/>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-Salary (</a:t>
            </a:r>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 S#)</a:t>
            </a:r>
          </a:p>
          <a:p>
            <a:r>
              <a:rPr lang="en-US" altLang="zh-CN" dirty="0">
                <a:latin typeface="Arial" pitchFamily="-109" charset="0"/>
                <a:ea typeface="ＭＳ Ｐゴシック" pitchFamily="-109" charset="-128"/>
                <a:cs typeface="ＭＳ Ｐゴシック" pitchFamily="-109" charset="-128"/>
              </a:rPr>
              <a:t>However, an employee’s start date is an easily observable or discoverable attribute of an employee. Thus a user in the Clerk role may be able to infer the employee’s name. This would compromise the relationship between employee and salary. </a:t>
            </a:r>
          </a:p>
          <a:p>
            <a:r>
              <a:rPr lang="en-US" altLang="zh-CN" dirty="0">
                <a:latin typeface="Arial" pitchFamily="-109" charset="0"/>
                <a:ea typeface="ＭＳ Ｐゴシック" pitchFamily="-109" charset="-128"/>
                <a:cs typeface="ＭＳ Ｐゴシック" pitchFamily="-109" charset="-128"/>
              </a:rPr>
              <a:t>A straightforward way to remove the inference channel is to add the start-date column to the Employees table instead of the Salaries table.</a:t>
            </a:r>
          </a:p>
          <a:p>
            <a:endParaRPr lang="en-US" altLang="zh-CN" dirty="0">
              <a:latin typeface="Arial" pitchFamily="-109" charset="0"/>
              <a:ea typeface="ＭＳ Ｐゴシック" pitchFamily="-109" charset="-128"/>
              <a:cs typeface="ＭＳ Ｐゴシック" pitchFamily="-109" charset="-128"/>
            </a:endParaRP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extLst>
      <p:ext uri="{BB962C8B-B14F-4D97-AF65-F5344CB8AC3E}">
        <p14:creationId xmlns:p14="http://schemas.microsoft.com/office/powerpoint/2010/main" val="342126550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Inference Detection</a:t>
            </a:r>
            <a:endParaRPr lang="zh-CN" altLang="en-US" dirty="0"/>
          </a:p>
        </p:txBody>
      </p:sp>
      <p:sp>
        <p:nvSpPr>
          <p:cNvPr id="3" name="内容占位符 2"/>
          <p:cNvSpPr>
            <a:spLocks noGrp="1"/>
          </p:cNvSpPr>
          <p:nvPr>
            <p:ph idx="1"/>
          </p:nvPr>
        </p:nvSpPr>
        <p:spPr/>
        <p:txBody>
          <a:bodyPr>
            <a:normAutofit/>
          </a:bodyPr>
          <a:lstStyle/>
          <a:p>
            <a:r>
              <a:rPr lang="en-US" altLang="zh-CN" dirty="0">
                <a:latin typeface="Arial" pitchFamily="-109" charset="0"/>
                <a:ea typeface="ＭＳ Ｐゴシック" pitchFamily="-109" charset="-128"/>
                <a:cs typeface="ＭＳ Ｐゴシック" pitchFamily="-109" charset="-128"/>
              </a:rPr>
              <a:t>The first inference problem, that it was possible to infer the relationship between employee and salary, can be detected through analysis of the data structures and security constraints.</a:t>
            </a:r>
          </a:p>
          <a:p>
            <a:r>
              <a:rPr lang="en-US" altLang="zh-CN" dirty="0">
                <a:latin typeface="Arial" pitchFamily="-109" charset="0"/>
                <a:ea typeface="ＭＳ Ｐゴシック" pitchFamily="-109" charset="-128"/>
                <a:cs typeface="ＭＳ Ｐゴシック" pitchFamily="-109" charset="-128"/>
              </a:rPr>
              <a:t>However, the second inference problem, in which the start-date column was added to the Salaries table, cannot be detected using only the information stored in the database. In particular, the database does not indicate that the employee name can be inferred from the start date.</a:t>
            </a:r>
          </a:p>
          <a:p>
            <a:pPr lvl="1"/>
            <a:r>
              <a:rPr lang="en-US" altLang="zh-CN" sz="2000" dirty="0"/>
              <a:t>Need human understanding of application semantics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155176999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t>Inference Detection</a:t>
            </a:r>
          </a:p>
        </p:txBody>
      </p:sp>
      <p:graphicFrame>
        <p:nvGraphicFramePr>
          <p:cNvPr id="4" name="Diagram 3"/>
          <p:cNvGraphicFramePr/>
          <p:nvPr>
            <p:extLst>
              <p:ext uri="{D42A27DB-BD31-4B8C-83A1-F6EECF244321}">
                <p14:modId xmlns:p14="http://schemas.microsoft.com/office/powerpoint/2010/main" val="1098803090"/>
              </p:ext>
            </p:extLst>
          </p:nvPr>
        </p:nvGraphicFramePr>
        <p:xfrm>
          <a:off x="381000" y="1066800"/>
          <a:ext cx="8458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t>Database Encryption</a:t>
            </a:r>
          </a:p>
        </p:txBody>
      </p:sp>
      <p:sp>
        <p:nvSpPr>
          <p:cNvPr id="247811" name="Rectangle 3"/>
          <p:cNvSpPr>
            <a:spLocks noGrp="1" noChangeArrowheads="1"/>
          </p:cNvSpPr>
          <p:nvPr>
            <p:ph idx="1"/>
          </p:nvPr>
        </p:nvSpPr>
        <p:spPr>
          <a:xfrm>
            <a:off x="457200" y="1340768"/>
            <a:ext cx="8229600" cy="5288632"/>
          </a:xfrm>
        </p:spPr>
        <p:txBody>
          <a:bodyPr>
            <a:normAutofit fontScale="92500" lnSpcReduction="20000"/>
          </a:bodyPr>
          <a:lstStyle/>
          <a:p>
            <a:pPr marL="342900" lvl="2" indent="-342900" eaLnBrk="1" fontAlgn="auto" hangingPunct="1">
              <a:lnSpc>
                <a:spcPct val="120000"/>
              </a:lnSpc>
              <a:spcBef>
                <a:spcPts val="600"/>
              </a:spcBef>
              <a:spcAft>
                <a:spcPts val="600"/>
              </a:spcAft>
              <a:buClr>
                <a:schemeClr val="accent1"/>
              </a:buClr>
              <a:buSzPct val="80000"/>
              <a:buFont typeface="Wingdings" pitchFamily="2" charset="2"/>
              <a:buChar char=""/>
              <a:defRPr/>
            </a:pPr>
            <a:r>
              <a:rPr lang="en-US" sz="18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Protected by multiple layers of security</a:t>
            </a:r>
          </a:p>
          <a:p>
            <a:pPr lvl="2" eaLnBrk="1" fontAlgn="auto" hangingPunct="1">
              <a:lnSpc>
                <a:spcPct val="120000"/>
              </a:lnSpc>
              <a:spcBef>
                <a:spcPts val="600"/>
              </a:spcBef>
              <a:spcAft>
                <a:spcPts val="600"/>
              </a:spcAft>
              <a:buSzPct val="80000"/>
              <a:buFont typeface="Wingdings" pitchFamily="2" charset="2"/>
              <a:buChar char=""/>
              <a:defRPr/>
            </a:pPr>
            <a:r>
              <a:rPr lang="en-US" dirty="0"/>
              <a:t>Firewalls, authentication, general access control systems, DB access control systems, database encryption</a:t>
            </a:r>
          </a:p>
          <a:p>
            <a:pPr lvl="2" eaLnBrk="1" fontAlgn="auto" hangingPunct="1">
              <a:lnSpc>
                <a:spcPct val="120000"/>
              </a:lnSpc>
              <a:spcBef>
                <a:spcPts val="600"/>
              </a:spcBef>
              <a:spcAft>
                <a:spcPts val="600"/>
              </a:spcAft>
              <a:buSzPct val="80000"/>
              <a:buFont typeface="Wingdings" pitchFamily="2" charset="2"/>
              <a:buChar char=""/>
              <a:defRPr/>
            </a:pPr>
            <a:r>
              <a:rPr lang="en-US" dirty="0"/>
              <a:t>Encryption becomes the last line of defense in database security</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2000" dirty="0"/>
              <a:t>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1"/>
              </a:buClr>
              <a:buSzPct val="80000"/>
              <a:buFont typeface="Wingdings" pitchFamily="2" charset="2"/>
              <a:buChar char=""/>
              <a:defRPr/>
            </a:pPr>
            <a:r>
              <a:rPr lang="en-US" sz="1800" dirty="0"/>
              <a:t>Disadvantages to encryption:</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Key management</a:t>
            </a:r>
          </a:p>
          <a:p>
            <a:pPr lvl="2">
              <a:lnSpc>
                <a:spcPct val="120000"/>
              </a:lnSpc>
              <a:spcBef>
                <a:spcPts val="600"/>
              </a:spcBef>
              <a:spcAft>
                <a:spcPts val="600"/>
              </a:spcAft>
              <a:buSzPct val="80000"/>
              <a:buFont typeface="Wingdings" pitchFamily="2" charset="2"/>
              <a:buChar char=""/>
              <a:defRPr/>
            </a:pPr>
            <a:r>
              <a:rPr lang="en-US"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Inflexibility</a:t>
            </a:r>
          </a:p>
          <a:p>
            <a:pPr lvl="2">
              <a:lnSpc>
                <a:spcPct val="120000"/>
              </a:lnSpc>
              <a:spcBef>
                <a:spcPts val="600"/>
              </a:spcBef>
              <a:spcAft>
                <a:spcPts val="600"/>
              </a:spcAft>
              <a:buSzPct val="80000"/>
              <a:buFont typeface="Wingdings" pitchFamily="2" charset="2"/>
              <a:buChar char=""/>
              <a:defRPr/>
            </a:pPr>
            <a:r>
              <a:rPr lang="en-US" dirty="0"/>
              <a:t>When part or all of the database is encrypted it becomes more difficult to perform record searching</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76" y="1001038"/>
            <a:ext cx="3119264" cy="5355312"/>
          </a:xfrm>
          <a:prstGeom prst="rect">
            <a:avLst/>
          </a:prstGeom>
          <a:noFill/>
        </p:spPr>
        <p:txBody>
          <a:bodyPr wrap="square" rtlCol="0">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Data owner </a:t>
            </a:r>
            <a:r>
              <a:rPr lang="en-US" dirty="0"/>
              <a:t>– organization that produces data to be made available for controlled release</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User </a:t>
            </a:r>
            <a:r>
              <a:rPr lang="en-US" dirty="0"/>
              <a:t>– human entity that presents queries to the system</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Client </a:t>
            </a:r>
            <a:r>
              <a:rPr lang="en-US" dirty="0"/>
              <a:t>– frontend that transforms user queries into queries on the encrypted data stored on the server</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Server </a:t>
            </a:r>
            <a:r>
              <a:rPr lang="en-US" dirty="0"/>
              <a:t>– an organization that receives the encrypted data from a data owner and makes them available for distribution to clients</a:t>
            </a:r>
          </a:p>
        </p:txBody>
      </p:sp>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3131840" y="1124744"/>
            <a:ext cx="5777891" cy="4514056"/>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cSld>
  <p:clrMapOvr>
    <a:masterClrMapping/>
  </p:clrMapOvr>
  <p:transition spd="slow">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a:xfrm>
            <a:off x="304800" y="1905000"/>
            <a:ext cx="8382000" cy="4495800"/>
          </a:xfrm>
        </p:spPr>
        <p:txBody>
          <a:bodyPr>
            <a:normAutofit fontScale="92500" lnSpcReduction="10000"/>
          </a:bodyPr>
          <a:lstStyle/>
          <a:p>
            <a:pPr>
              <a:spcBef>
                <a:spcPts val="800"/>
              </a:spcBef>
              <a:buNone/>
            </a:pPr>
            <a:r>
              <a:rPr lang="en-US" sz="2811" dirty="0">
                <a:effectLst>
                  <a:outerShdw blurRad="38100" dist="38100" dir="2700000" algn="tl">
                    <a:srgbClr val="000000">
                      <a:alpha val="43137"/>
                    </a:srgbClr>
                  </a:outerShdw>
                </a:effectLst>
                <a:ea typeface="+mn-ea"/>
                <a:cs typeface="+mn-cs"/>
              </a:rPr>
              <a:t>NIST SP-800-145 defines cloud computing as:</a:t>
            </a:r>
          </a:p>
          <a:p>
            <a:pPr>
              <a:spcBef>
                <a:spcPts val="800"/>
              </a:spcBef>
              <a:buNone/>
            </a:pPr>
            <a:endParaRPr lang="en-US" dirty="0"/>
          </a:p>
          <a:p>
            <a:pPr>
              <a:spcBef>
                <a:spcPts val="0"/>
              </a:spcBef>
              <a:buNone/>
            </a:pPr>
            <a:r>
              <a:rPr lang="en-US" dirty="0"/>
              <a:t>	</a:t>
            </a:r>
            <a:r>
              <a:rPr lang="en-US" sz="2800" dirty="0">
                <a:effectLst>
                  <a:outerShdw blurRad="38100" dist="38100" dir="2700000" algn="tl">
                    <a:srgbClr val="000000">
                      <a:alpha val="43137"/>
                    </a:srgbClr>
                  </a:outerShdw>
                </a:effectLst>
                <a:ea typeface="+mn-ea"/>
                <a:cs typeface="+mn-cs"/>
              </a:rPr>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p:blipFill rotWithShape="1">
          <a:blip r:embed="rId3">
            <a:extLst>
              <a:ext uri="{28A0092B-C50C-407E-A947-70E740481C1C}">
                <a14:useLocalDpi xmlns:a14="http://schemas.microsoft.com/office/drawing/2010/main" val="0"/>
              </a:ext>
            </a:extLst>
          </a:blip>
          <a:srcRect t="3704" r="3900" b="10370"/>
          <a:stretch/>
        </p:blipFill>
        <p:spPr>
          <a:xfrm>
            <a:off x="323528" y="134763"/>
            <a:ext cx="5534620" cy="6404149"/>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
        <p:nvSpPr>
          <p:cNvPr id="4" name="Content Placeholder 2"/>
          <p:cNvSpPr txBox="1">
            <a:spLocks/>
          </p:cNvSpPr>
          <p:nvPr/>
        </p:nvSpPr>
        <p:spPr>
          <a:xfrm>
            <a:off x="6012160" y="271288"/>
            <a:ext cx="2880320" cy="65867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altLang="zh-CN" sz="3200" dirty="0">
                <a:solidFill>
                  <a:schemeClr val="tx1"/>
                </a:solidFill>
                <a:latin typeface="Arial" pitchFamily="-110" charset="0"/>
                <a:ea typeface="ＭＳ Ｐゴシック" pitchFamily="-110" charset="-128"/>
                <a:cs typeface="ＭＳ Ｐゴシック" pitchFamily="-110" charset="-128"/>
              </a:rPr>
              <a:t>An enterprise maintains workstations within an enterprise LAN or set of LANs, which are connected by a router through a network or the Internet to the cloud service provider, which provides a massive collection of servers</a:t>
            </a:r>
          </a:p>
        </p:txBody>
      </p:sp>
    </p:spTree>
    <p:extLst>
      <p:ext uri="{BB962C8B-B14F-4D97-AF65-F5344CB8AC3E}">
        <p14:creationId xmlns:p14="http://schemas.microsoft.com/office/powerpoint/2010/main" val="1370919150"/>
      </p:ext>
    </p:extLst>
  </p:cSld>
  <p:clrMapOvr>
    <a:masterClrMapping/>
  </p:clrMapOvr>
  <p:transition spd="slow">
    <p:split orient="vert"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22223" b="10370"/>
          <a:stretch/>
        </p:blipFill>
        <p:spPr>
          <a:xfrm>
            <a:off x="971600" y="260648"/>
            <a:ext cx="7264104" cy="6336704"/>
          </a:xfrm>
          <a:prstGeom prst="rect">
            <a:avLst/>
          </a:prstGeom>
          <a:solidFill>
            <a:schemeClr val="tx1"/>
          </a:solidFill>
        </p:spPr>
      </p:pic>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12.pdf"/>
          <p:cNvPicPr>
            <a:picLocks noChangeAspect="1"/>
          </p:cNvPicPr>
          <p:nvPr/>
        </p:nvPicPr>
        <p:blipFill>
          <a:blip r:embed="rId3"/>
          <a:srcRect t="1818" b="23636"/>
          <a:stretch>
            <a:fillRect/>
          </a:stretch>
        </p:blipFill>
        <p:spPr>
          <a:xfrm>
            <a:off x="1259632" y="132145"/>
            <a:ext cx="6937044" cy="6692179"/>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1439773778"/>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
        <p:nvSpPr>
          <p:cNvPr id="3" name="Rectangle 3"/>
          <p:cNvSpPr txBox="1">
            <a:spLocks noChangeArrowheads="1"/>
          </p:cNvSpPr>
          <p:nvPr/>
        </p:nvSpPr>
        <p:spPr>
          <a:xfrm>
            <a:off x="457200" y="980728"/>
            <a:ext cx="8229600" cy="4805288"/>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sz="2400" dirty="0"/>
              <a:t>Software as a service (SaaS):  Provides service in the form of application software running on and accessible in the cloud</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sz="2000" dirty="0"/>
              <a:t>e.g., webmail (Gmail, QQ mail, 163 mail…)</a:t>
            </a:r>
          </a:p>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sz="2000" dirty="0"/>
              <a:t>Platform as a service (PaaS):  Provides service in the form of a platform, including </a:t>
            </a:r>
            <a:r>
              <a:rPr lang="en-US" altLang="zh-CN" sz="2000" dirty="0"/>
              <a:t>hardware infrastructure, </a:t>
            </a:r>
            <a:r>
              <a:rPr lang="en-US" sz="2000" dirty="0"/>
              <a:t>software building blocks, development tools, runtime environments, and other tools that assist in deploying the customer’s own applications</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e.g., Google App Engine</a:t>
            </a:r>
          </a:p>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Infrastructure as a service (IaaS):  Provides the customer access to the hardware infrastructure, including processing, storage, networks, and other computing resources so that the customer is able to deploy and run arbitrary software</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e.g., Alibaba Cloud </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endParaRPr lang="en-US" altLang="zh-CN" sz="2000" dirty="0"/>
          </a:p>
          <a:p>
            <a:pPr marL="800100" lvl="3" indent="-342900" fontAlgn="auto">
              <a:lnSpc>
                <a:spcPct val="120000"/>
              </a:lnSpc>
              <a:spcBef>
                <a:spcPts val="600"/>
              </a:spcBef>
              <a:spcAft>
                <a:spcPts val="600"/>
              </a:spcAft>
              <a:buClr>
                <a:schemeClr val="accent1"/>
              </a:buClr>
              <a:buSzPct val="80000"/>
              <a:buFont typeface="Wingdings" pitchFamily="2" charset="2"/>
              <a:buChar char=""/>
              <a:defRPr/>
            </a:pPr>
            <a:endParaRPr lang="en-US" sz="2000" dirty="0"/>
          </a:p>
        </p:txBody>
      </p:sp>
      <p:sp>
        <p:nvSpPr>
          <p:cNvPr id="4" name="Title 1"/>
          <p:cNvSpPr txBox="1">
            <a:spLocks/>
          </p:cNvSpPr>
          <p:nvPr/>
        </p:nvSpPr>
        <p:spPr>
          <a:xfrm>
            <a:off x="457200" y="260648"/>
            <a:ext cx="8229600" cy="11967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3 Cloud Service Models</a:t>
            </a:r>
          </a:p>
        </p:txBody>
      </p:sp>
      <p:pic>
        <p:nvPicPr>
          <p:cNvPr id="5" name="图片 4"/>
          <p:cNvPicPr>
            <a:picLocks noChangeAspect="1"/>
          </p:cNvPicPr>
          <p:nvPr/>
        </p:nvPicPr>
        <p:blipFill>
          <a:blip r:embed="rId3"/>
          <a:stretch>
            <a:fillRect/>
          </a:stretch>
        </p:blipFill>
        <p:spPr>
          <a:xfrm>
            <a:off x="4539341" y="4941168"/>
            <a:ext cx="3561051" cy="1817050"/>
          </a:xfrm>
          <a:prstGeom prst="rect">
            <a:avLst/>
          </a:prstGeom>
        </p:spPr>
      </p:pic>
    </p:spTree>
    <p:extLst>
      <p:ext uri="{BB962C8B-B14F-4D97-AF65-F5344CB8AC3E}">
        <p14:creationId xmlns:p14="http://schemas.microsoft.com/office/powerpoint/2010/main" val="61444738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600200"/>
          </a:xfrm>
        </p:spPr>
        <p:txBody>
          <a:bodyPr/>
          <a:lstStyle/>
          <a:p>
            <a:pPr eaLnBrk="1" fontAlgn="auto" hangingPunct="1">
              <a:spcAft>
                <a:spcPts val="0"/>
              </a:spcAft>
              <a:defRPr/>
            </a:pPr>
            <a:r>
              <a:rPr lang="en-US" dirty="0">
                <a:ln w="10160">
                  <a:solidFill>
                    <a:schemeClr val="accent1"/>
                  </a:solidFill>
                  <a:prstDash val="solid"/>
                </a:ln>
                <a:solidFill>
                  <a:srgbClr val="FFFFFF"/>
                </a:solidFill>
                <a:effectLst>
                  <a:outerShdw blurRad="38100" dist="32000" dir="5400000" algn="tl">
                    <a:srgbClr val="000000">
                      <a:alpha val="30000"/>
                    </a:srgbClr>
                  </a:outerShdw>
                </a:effectLst>
                <a:ea typeface="+mj-ea"/>
                <a:cs typeface="+mj-cs"/>
              </a:rPr>
              <a:t>Relational Databases</a:t>
            </a:r>
          </a:p>
        </p:txBody>
      </p:sp>
      <p:sp>
        <p:nvSpPr>
          <p:cNvPr id="208899" name="Rectangle 3"/>
          <p:cNvSpPr>
            <a:spLocks noGrp="1" noChangeArrowheads="1"/>
          </p:cNvSpPr>
          <p:nvPr>
            <p:ph idx="1"/>
          </p:nvPr>
        </p:nvSpPr>
        <p:spPr>
          <a:xfrm>
            <a:off x="457200" y="1447801"/>
            <a:ext cx="8229600" cy="2269232"/>
          </a:xfrm>
        </p:spPr>
        <p:txBody>
          <a:bodyPr wrap="square" numCol="1" anchor="t" anchorCtr="0" compatLnSpc="1">
            <a:prstTxWarp prst="textNoShape">
              <a:avLst/>
            </a:prstTxWarp>
            <a:normAutofit fontScale="92500"/>
          </a:bodyPr>
          <a:lstStyle/>
          <a:p>
            <a:pPr eaLnBrk="1" hangingPunct="1">
              <a:lnSpc>
                <a:spcPct val="90000"/>
              </a:lnSpc>
              <a:buClr>
                <a:schemeClr val="accent1"/>
              </a:buClr>
              <a:buSzPct val="70000"/>
              <a:buFont typeface="Wingdings" pitchFamily="-110" charset="2"/>
              <a:buChar char=""/>
              <a:defRPr/>
            </a:pPr>
            <a:r>
              <a:rPr lang="en-US" altLang="zh-CN" dirty="0"/>
              <a:t>A relational database consists of relations or tables</a:t>
            </a:r>
          </a:p>
          <a:p>
            <a:pPr eaLnBrk="1" hangingPunct="1">
              <a:lnSpc>
                <a:spcPct val="90000"/>
              </a:lnSpc>
              <a:buClr>
                <a:schemeClr val="accent1"/>
              </a:buClr>
              <a:buSzPct val="70000"/>
              <a:buFont typeface="Wingdings" pitchFamily="-110" charset="2"/>
              <a:buChar char=""/>
              <a:defRPr/>
            </a:pPr>
            <a:r>
              <a:rPr lang="en-US" altLang="zh-CN" dirty="0"/>
              <a:t>A t</a:t>
            </a:r>
            <a:r>
              <a:rPr lang="en-US" dirty="0"/>
              <a:t>able is defined by a schema and consis</a:t>
            </a:r>
            <a:r>
              <a:rPr lang="en-US" altLang="zh-CN" dirty="0"/>
              <a:t>t</a:t>
            </a:r>
            <a:r>
              <a:rPr lang="en-US" dirty="0"/>
              <a:t>s of tuples</a:t>
            </a:r>
          </a:p>
          <a:p>
            <a:pPr lvl="1" eaLnBrk="1" hangingPunct="1">
              <a:lnSpc>
                <a:spcPct val="90000"/>
              </a:lnSpc>
              <a:buSzPct val="70000"/>
              <a:buFont typeface="Wingdings" pitchFamily="-110" charset="2"/>
              <a:buChar char=""/>
              <a:defRPr/>
            </a:pPr>
            <a:r>
              <a:rPr lang="en-US" sz="1800" dirty="0"/>
              <a:t>Each tuple (row) stores attribute values as define by schema</a:t>
            </a:r>
          </a:p>
          <a:p>
            <a:pPr lvl="1" eaLnBrk="1" hangingPunct="1">
              <a:lnSpc>
                <a:spcPct val="90000"/>
              </a:lnSpc>
              <a:buSzPct val="70000"/>
              <a:buFont typeface="Wingdings" pitchFamily="-110" charset="2"/>
              <a:buChar char=""/>
              <a:defRPr/>
            </a:pPr>
            <a:r>
              <a:rPr lang="en-US" sz="1800" dirty="0"/>
              <a:t>Typically, one column contains the primary key, each uniquely identifies a tuple</a:t>
            </a:r>
          </a:p>
          <a:p>
            <a:pPr eaLnBrk="1" hangingPunct="1">
              <a:lnSpc>
                <a:spcPct val="90000"/>
              </a:lnSpc>
              <a:buClr>
                <a:schemeClr val="accent1"/>
              </a:buClr>
              <a:buSzPct val="70000"/>
              <a:buFont typeface="Wingdings" pitchFamily="-110" charset="2"/>
              <a:buChar char=""/>
              <a:defRPr/>
            </a:pPr>
            <a:r>
              <a:rPr lang="en-US" dirty="0"/>
              <a:t>Enables the creation of multiple tables linked together by keys</a:t>
            </a:r>
          </a:p>
          <a:p>
            <a:pPr eaLnBrk="1" hangingPunct="1">
              <a:lnSpc>
                <a:spcPct val="90000"/>
              </a:lnSpc>
              <a:buClr>
                <a:schemeClr val="accent1"/>
              </a:buClr>
              <a:buSzPct val="70000"/>
              <a:buFont typeface="Wingdings" pitchFamily="-110" charset="2"/>
              <a:buChar char=""/>
              <a:defRPr/>
            </a:pPr>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pic>
        <p:nvPicPr>
          <p:cNvPr id="5" name="Picture 1" descr="f3.pdf">
            <a:extLst>
              <a:ext uri="{FF2B5EF4-FFF2-40B4-BE49-F238E27FC236}">
                <a16:creationId xmlns:a16="http://schemas.microsoft.com/office/drawing/2014/main" id="{26039337-979C-4FD5-9971-52645C36E68F}"/>
              </a:ext>
            </a:extLst>
          </p:cNvPr>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3563888" y="3366424"/>
            <a:ext cx="4409109" cy="3463796"/>
          </a:xfrm>
          <a:prstGeom prst="rect">
            <a:avLst/>
          </a:prstGeom>
          <a:solidFill>
            <a:schemeClr val="tx1"/>
          </a:solidFill>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96752"/>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NIST Deployment Models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58858251"/>
              </p:ext>
            </p:extLst>
          </p:nvPr>
        </p:nvGraphicFramePr>
        <p:xfrm>
          <a:off x="-304800" y="914400"/>
          <a:ext cx="105156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extLst>
      <p:ext uri="{BB962C8B-B14F-4D97-AF65-F5344CB8AC3E}">
        <p14:creationId xmlns:p14="http://schemas.microsoft.com/office/powerpoint/2010/main" val="127008320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B91D"/>
                </a:solidFill>
              </a:rPr>
              <a:t>Cloud Security</a:t>
            </a:r>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
        <p:nvSpPr>
          <p:cNvPr id="5" name="Content Placeholder 2"/>
          <p:cNvSpPr txBox="1">
            <a:spLocks/>
          </p:cNvSpPr>
          <p:nvPr/>
        </p:nvSpPr>
        <p:spPr>
          <a:xfrm>
            <a:off x="304800" y="1905000"/>
            <a:ext cx="8515672" cy="449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3200" dirty="0">
                <a:solidFill>
                  <a:schemeClr val="tx1"/>
                </a:solidFill>
                <a:latin typeface="Arial" pitchFamily="-110" charset="0"/>
                <a:ea typeface="ＭＳ Ｐゴシック" pitchFamily="-110" charset="-128"/>
                <a:cs typeface="ＭＳ Ｐゴシック" pitchFamily="-110" charset="-128"/>
              </a:rPr>
              <a:t>The typical multi-tenant model, where different tenants (customers) share the same physical cloud computing and communication infrastructure, creates security and privacy risks for tenants.</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Cloud Security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as a Service</a:t>
            </a:r>
          </a:p>
        </p:txBody>
      </p:sp>
      <p:sp>
        <p:nvSpPr>
          <p:cNvPr id="3" name="Content Placeholder 2"/>
          <p:cNvSpPr>
            <a:spLocks noGrp="1"/>
          </p:cNvSpPr>
          <p:nvPr>
            <p:ph idx="1"/>
          </p:nvPr>
        </p:nvSpPr>
        <p:spPr>
          <a:xfrm>
            <a:off x="107504" y="1828800"/>
            <a:ext cx="8856984" cy="4768552"/>
          </a:xfrm>
        </p:spPr>
        <p:txBody>
          <a:bodyPr>
            <a:normAutofit lnSpcReduction="10000"/>
          </a:bodyPr>
          <a:lstStyle/>
          <a:p>
            <a:pPr>
              <a:buClr>
                <a:schemeClr val="accent2"/>
              </a:buClr>
              <a:buSzPct val="180000"/>
            </a:pPr>
            <a:r>
              <a:rPr lang="en-US" dirty="0" err="1"/>
              <a:t>SECaaS</a:t>
            </a:r>
            <a:r>
              <a:rPr lang="en-US" dirty="0"/>
              <a:t> (Security as a service)</a:t>
            </a:r>
          </a:p>
          <a:p>
            <a:pPr lvl="1">
              <a:buClr>
                <a:schemeClr val="accent2"/>
              </a:buClr>
              <a:buSzPct val="180000"/>
            </a:pPr>
            <a:r>
              <a:rPr lang="en-US" dirty="0"/>
              <a:t>A </a:t>
            </a:r>
            <a:r>
              <a:rPr lang="en-US" altLang="zh-CN" dirty="0"/>
              <a:t>type of SaaS, d</a:t>
            </a:r>
            <a:r>
              <a:rPr lang="en-US" dirty="0"/>
              <a:t>efined by The Cloud Security Alliance as the provision of security applications and services via the cloud either to cloud-based infrastructure and software or from the cloud to the customers’ </a:t>
            </a:r>
            <a:r>
              <a:rPr lang="en-US" dirty="0" err="1"/>
              <a:t>on-premise</a:t>
            </a:r>
            <a:r>
              <a:rPr lang="en-US" dirty="0"/>
              <a:t> systems</a:t>
            </a:r>
          </a:p>
          <a:p>
            <a:r>
              <a:rPr lang="en-US" altLang="zh-CN" dirty="0"/>
              <a:t>Categories of services:</a:t>
            </a:r>
          </a:p>
          <a:p>
            <a:pPr lvl="1"/>
            <a:r>
              <a:rPr lang="en-US" altLang="zh-CN" dirty="0">
                <a:solidFill>
                  <a:schemeClr val="tx1"/>
                </a:solidFill>
                <a:latin typeface="Arial" pitchFamily="-110" charset="0"/>
                <a:ea typeface="ＭＳ Ｐゴシック" pitchFamily="-110" charset="-128"/>
                <a:cs typeface="ＭＳ Ｐゴシック" pitchFamily="-110" charset="-128"/>
              </a:rPr>
              <a:t>Identity and access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Data loss prevention</a:t>
            </a:r>
          </a:p>
          <a:p>
            <a:pPr lvl="1"/>
            <a:r>
              <a:rPr lang="en-US" altLang="zh-CN" dirty="0">
                <a:solidFill>
                  <a:schemeClr val="tx1"/>
                </a:solidFill>
                <a:latin typeface="Arial" pitchFamily="-110" charset="0"/>
                <a:ea typeface="ＭＳ Ｐゴシック" pitchFamily="-110" charset="-128"/>
                <a:cs typeface="ＭＳ Ｐゴシック" pitchFamily="-110" charset="-128"/>
              </a:rPr>
              <a:t>Web security</a:t>
            </a:r>
          </a:p>
          <a:p>
            <a:pPr lvl="1"/>
            <a:r>
              <a:rPr lang="en-US" altLang="zh-CN" dirty="0">
                <a:solidFill>
                  <a:schemeClr val="tx1"/>
                </a:solidFill>
                <a:latin typeface="Arial" pitchFamily="-110" charset="0"/>
                <a:ea typeface="ＭＳ Ｐゴシック" pitchFamily="-110" charset="-128"/>
                <a:cs typeface="ＭＳ Ｐゴシック" pitchFamily="-110" charset="-128"/>
              </a:rPr>
              <a:t>E-mail security</a:t>
            </a:r>
          </a:p>
          <a:p>
            <a:pPr lvl="1"/>
            <a:r>
              <a:rPr lang="en-US" altLang="zh-CN" dirty="0">
                <a:solidFill>
                  <a:schemeClr val="tx1"/>
                </a:solidFill>
                <a:latin typeface="Arial" pitchFamily="-110" charset="0"/>
                <a:ea typeface="ＭＳ Ｐゴシック" pitchFamily="-110" charset="-128"/>
                <a:cs typeface="ＭＳ Ｐゴシック" pitchFamily="-110" charset="-128"/>
              </a:rPr>
              <a:t>Security assessments</a:t>
            </a:r>
          </a:p>
          <a:p>
            <a:pPr lvl="1"/>
            <a:r>
              <a:rPr lang="en-US" altLang="zh-CN" dirty="0">
                <a:solidFill>
                  <a:schemeClr val="tx1"/>
                </a:solidFill>
                <a:latin typeface="Arial" pitchFamily="-110" charset="0"/>
                <a:ea typeface="ＭＳ Ｐゴシック" pitchFamily="-110" charset="-128"/>
                <a:cs typeface="ＭＳ Ｐゴシック" pitchFamily="-110" charset="-128"/>
              </a:rPr>
              <a:t>Intrusion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Security information and event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Encryption</a:t>
            </a:r>
          </a:p>
          <a:p>
            <a:pPr lvl="1"/>
            <a:r>
              <a:rPr lang="en-US" altLang="zh-CN" dirty="0">
                <a:solidFill>
                  <a:schemeClr val="tx1"/>
                </a:solidFill>
                <a:latin typeface="Arial" pitchFamily="-110" charset="0"/>
                <a:ea typeface="ＭＳ Ｐゴシック" pitchFamily="-110" charset="-128"/>
                <a:cs typeface="ＭＳ Ｐゴシック" pitchFamily="-110" charset="-128"/>
              </a:rPr>
              <a:t>Business continuity and disaster recovery</a:t>
            </a:r>
          </a:p>
          <a:p>
            <a:pPr lvl="1"/>
            <a:r>
              <a:rPr lang="en-US" altLang="zh-CN" dirty="0">
                <a:solidFill>
                  <a:schemeClr val="tx1"/>
                </a:solidFill>
                <a:latin typeface="Arial" pitchFamily="-110" charset="0"/>
                <a:ea typeface="ＭＳ Ｐゴシック" pitchFamily="-110" charset="-128"/>
                <a:cs typeface="ＭＳ Ｐゴシック" pitchFamily="-110" charset="-128"/>
              </a:rPr>
              <a:t>Network security</a:t>
            </a:r>
            <a:endParaRPr lang="en-US" altLang="zh-CN" dirty="0"/>
          </a:p>
          <a:p>
            <a:pPr>
              <a:buClr>
                <a:schemeClr val="accent2"/>
              </a:buClr>
              <a:buSzPct val="180000"/>
            </a:pPr>
            <a:endParaRPr lang="en-US" dirty="0"/>
          </a:p>
          <a:p>
            <a:endParaRPr 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extLst>
      <p:ext uri="{BB962C8B-B14F-4D97-AF65-F5344CB8AC3E}">
        <p14:creationId xmlns:p14="http://schemas.microsoft.com/office/powerpoint/2010/main" val="428540926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rotWithShape="1">
          <a:blip r:embed="rId3">
            <a:extLst>
              <a:ext uri="{28A0092B-C50C-407E-A947-70E740481C1C}">
                <a14:useLocalDpi xmlns:a14="http://schemas.microsoft.com/office/drawing/2010/main" val="0"/>
              </a:ext>
            </a:extLst>
          </a:blip>
          <a:srcRect t="11481" b="5000"/>
          <a:stretch/>
        </p:blipFill>
        <p:spPr>
          <a:xfrm>
            <a:off x="1475656" y="0"/>
            <a:ext cx="6335144" cy="6847199"/>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Tree>
    <p:extLst>
      <p:ext uri="{BB962C8B-B14F-4D97-AF65-F5344CB8AC3E}">
        <p14:creationId xmlns:p14="http://schemas.microsoft.com/office/powerpoint/2010/main" val="3804138666"/>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484784"/>
            <a:ext cx="3240360" cy="5373216"/>
          </a:xfrm>
        </p:spPr>
        <p:txBody>
          <a:bodyPr>
            <a:normAutofit/>
          </a:bodyPr>
          <a:lstStyle/>
          <a:p>
            <a:pPr marL="342900" lvl="1" indent="-342900">
              <a:buFont typeface="Arial" pitchFamily="34" charset="0"/>
              <a:buChar char="•"/>
            </a:pPr>
            <a:r>
              <a:rPr lang="en-AU" sz="2400" dirty="0"/>
              <a:t>Database access control</a:t>
            </a:r>
          </a:p>
          <a:p>
            <a:pPr lvl="1"/>
            <a:r>
              <a:rPr lang="en-AU" sz="1700" dirty="0"/>
              <a:t>SQL-based access definition</a:t>
            </a:r>
          </a:p>
          <a:p>
            <a:pPr lvl="1"/>
            <a:r>
              <a:rPr lang="en-AU" sz="1700" dirty="0"/>
              <a:t>Cascading authorizations</a:t>
            </a:r>
          </a:p>
          <a:p>
            <a:pPr lvl="1"/>
            <a:r>
              <a:rPr lang="en-AU" sz="1700" dirty="0"/>
              <a:t>Role-based access control</a:t>
            </a:r>
          </a:p>
          <a:p>
            <a:pPr marL="342900" lvl="1" indent="-342900">
              <a:buFont typeface="Arial" pitchFamily="34" charset="0"/>
              <a:buChar char="•"/>
            </a:pPr>
            <a:r>
              <a:rPr lang="en-AU" sz="2400" dirty="0"/>
              <a:t>Database encryption</a:t>
            </a:r>
          </a:p>
          <a:p>
            <a:pPr marL="342900" lvl="1" indent="-342900">
              <a:buFont typeface="Arial" pitchFamily="34" charset="0"/>
              <a:buChar char="•"/>
            </a:pPr>
            <a:r>
              <a:rPr lang="en-AU" sz="2400" dirty="0"/>
              <a:t>Cloud computing</a:t>
            </a:r>
          </a:p>
          <a:p>
            <a:pPr lvl="1"/>
            <a:r>
              <a:rPr lang="en-AU" dirty="0"/>
              <a:t>SaaS, PaaS, IaaS</a:t>
            </a:r>
          </a:p>
          <a:p>
            <a:pPr marL="342900" lvl="1" indent="-342900">
              <a:buFont typeface="Arial" pitchFamily="34" charset="0"/>
              <a:buChar char="•"/>
            </a:pPr>
            <a:r>
              <a:rPr lang="en-US" altLang="zh-CN" sz="2400" dirty="0" err="1"/>
              <a:t>SECaaS</a:t>
            </a:r>
            <a:endParaRPr lang="en-AU" dirty="0"/>
          </a:p>
        </p:txBody>
      </p:sp>
      <p:sp>
        <p:nvSpPr>
          <p:cNvPr id="2" name="Content Placeholder 1"/>
          <p:cNvSpPr>
            <a:spLocks noGrp="1"/>
          </p:cNvSpPr>
          <p:nvPr>
            <p:ph sz="quarter" idx="13"/>
          </p:nvPr>
        </p:nvSpPr>
        <p:spPr>
          <a:xfrm>
            <a:off x="323528" y="1196752"/>
            <a:ext cx="3744416" cy="5661248"/>
          </a:xfrm>
        </p:spPr>
        <p:txBody>
          <a:bodyPr>
            <a:normAutofit/>
          </a:bodyPr>
          <a:lstStyle/>
          <a:p>
            <a:r>
              <a:rPr lang="en-US" dirty="0"/>
              <a:t>The need for database security</a:t>
            </a:r>
          </a:p>
          <a:p>
            <a:r>
              <a:rPr lang="en-US" dirty="0"/>
              <a:t>Database management systems</a:t>
            </a:r>
          </a:p>
          <a:p>
            <a:r>
              <a:rPr lang="en-US" dirty="0"/>
              <a:t>Relational databases</a:t>
            </a:r>
          </a:p>
          <a:p>
            <a:pPr lvl="1"/>
            <a:r>
              <a:rPr lang="en-US" dirty="0"/>
              <a:t>Elements of a relational database system</a:t>
            </a:r>
          </a:p>
          <a:p>
            <a:pPr lvl="1"/>
            <a:r>
              <a:rPr lang="en-US" dirty="0"/>
              <a:t>Structured Query Language</a:t>
            </a:r>
          </a:p>
          <a:p>
            <a:r>
              <a:rPr lang="en-US" dirty="0"/>
              <a:t>SQL injection attacks</a:t>
            </a:r>
          </a:p>
          <a:p>
            <a:pPr lvl="1"/>
            <a:r>
              <a:rPr lang="en-US" dirty="0"/>
              <a:t>A typical </a:t>
            </a:r>
            <a:r>
              <a:rPr lang="en-US" dirty="0" err="1"/>
              <a:t>SQLi</a:t>
            </a:r>
            <a:r>
              <a:rPr lang="en-US" dirty="0"/>
              <a:t> attack</a:t>
            </a:r>
          </a:p>
          <a:p>
            <a:pPr lvl="1"/>
            <a:r>
              <a:rPr lang="en-US" dirty="0"/>
              <a:t>The injection technique</a:t>
            </a:r>
          </a:p>
          <a:p>
            <a:pPr lvl="1"/>
            <a:r>
              <a:rPr lang="en-US" dirty="0" err="1"/>
              <a:t>SQLi</a:t>
            </a:r>
            <a:r>
              <a:rPr lang="en-US" dirty="0"/>
              <a:t> attack avenues and types</a:t>
            </a:r>
          </a:p>
          <a:p>
            <a:pPr lvl="1"/>
            <a:r>
              <a:rPr lang="en-US" dirty="0" err="1"/>
              <a:t>SQLi</a:t>
            </a:r>
            <a:r>
              <a:rPr lang="en-US" dirty="0"/>
              <a:t> countermeasures</a:t>
            </a:r>
          </a:p>
          <a:p>
            <a:r>
              <a:rPr lang="en-US" dirty="0"/>
              <a:t>Inference attacks</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923928" y="2564904"/>
            <a:ext cx="1872208"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FAC33-D28C-4B5F-95F5-18EE13640987}"/>
              </a:ext>
            </a:extLst>
          </p:cNvPr>
          <p:cNvPicPr>
            <a:picLocks noChangeAspect="1"/>
          </p:cNvPicPr>
          <p:nvPr/>
        </p:nvPicPr>
        <p:blipFill rotWithShape="1">
          <a:blip r:embed="rId3">
            <a:extLst>
              <a:ext uri="{28A0092B-C50C-407E-A947-70E740481C1C}">
                <a14:useLocalDpi xmlns:a14="http://schemas.microsoft.com/office/drawing/2010/main" val="0"/>
              </a:ext>
            </a:extLst>
          </a:blip>
          <a:srcRect t="16800" r="-3270" b="7601"/>
          <a:stretch/>
        </p:blipFill>
        <p:spPr>
          <a:xfrm>
            <a:off x="755576" y="188640"/>
            <a:ext cx="7560840" cy="7162900"/>
          </a:xfrm>
          <a:prstGeom prst="rect">
            <a:avLst/>
          </a:prstGeom>
          <a:solidFill>
            <a:sysClr val="window" lastClr="FFFFFF"/>
          </a:solidFill>
        </p:spPr>
      </p:pic>
      <p:sp>
        <p:nvSpPr>
          <p:cNvPr id="5" name="Title 4">
            <a:extLst>
              <a:ext uri="{FF2B5EF4-FFF2-40B4-BE49-F238E27FC236}">
                <a16:creationId xmlns:a16="http://schemas.microsoft.com/office/drawing/2014/main" id="{8EC8D528-77C9-4ADB-B1EA-76663E736826}"/>
              </a:ext>
            </a:extLst>
          </p:cNvPr>
          <p:cNvSpPr>
            <a:spLocks noGrp="1"/>
          </p:cNvSpPr>
          <p:nvPr>
            <p:ph type="title"/>
          </p:nvPr>
        </p:nvSpPr>
        <p:spPr/>
        <p:txBody>
          <a:bodyPr/>
          <a:lstStyle/>
          <a:p>
            <a:r>
              <a:rPr lang="en-US" altLang="en-US" kern="1200" dirty="0">
                <a:latin typeface="Arial" pitchFamily="-110" charset="0"/>
                <a:ea typeface="ＭＳ Ｐゴシック" pitchFamily="-110" charset="-128"/>
              </a:rPr>
              <a:t>Cloud Computing</a:t>
            </a:r>
            <a:endParaRPr lang="en-SE" dirty="0"/>
          </a:p>
        </p:txBody>
      </p:sp>
      <p:sp>
        <p:nvSpPr>
          <p:cNvPr id="6" name="Content Placeholder 5">
            <a:extLst>
              <a:ext uri="{FF2B5EF4-FFF2-40B4-BE49-F238E27FC236}">
                <a16:creationId xmlns:a16="http://schemas.microsoft.com/office/drawing/2014/main" id="{476BD1C9-1880-4537-9168-B0D48A241419}"/>
              </a:ext>
            </a:extLst>
          </p:cNvPr>
          <p:cNvSpPr>
            <a:spLocks noGrp="1"/>
          </p:cNvSpPr>
          <p:nvPr>
            <p:ph idx="1"/>
          </p:nvPr>
        </p:nvSpPr>
        <p:spPr>
          <a:xfrm>
            <a:off x="323528" y="1196753"/>
            <a:ext cx="8568952" cy="2016223"/>
          </a:xfrm>
        </p:spPr>
        <p:txBody>
          <a:bodyPr/>
          <a:lstStyle/>
          <a:p>
            <a:endParaRPr lang="en-SE" dirty="0"/>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A1D742-1CA8-4AC7-9317-FB61DD2E4BED}"/>
              </a:ext>
            </a:extLst>
          </p:cNvPr>
          <p:cNvPicPr>
            <a:picLocks noChangeAspect="1"/>
          </p:cNvPicPr>
          <p:nvPr/>
        </p:nvPicPr>
        <p:blipFill rotWithShape="1">
          <a:blip r:embed="rId3">
            <a:extLst>
              <a:ext uri="{28A0092B-C50C-407E-A947-70E740481C1C}">
                <a14:useLocalDpi xmlns:a14="http://schemas.microsoft.com/office/drawing/2010/main" val="0"/>
              </a:ext>
            </a:extLst>
          </a:blip>
          <a:srcRect l="189" t="12600" r="-189" b="11803"/>
          <a:stretch/>
        </p:blipFill>
        <p:spPr>
          <a:xfrm>
            <a:off x="1872773" y="1576480"/>
            <a:ext cx="5794456" cy="5668944"/>
          </a:xfrm>
          <a:prstGeom prst="rect">
            <a:avLst/>
          </a:prstGeom>
          <a:solidFill>
            <a:sysClr val="window" lastClr="FFFFFF"/>
          </a:solidFill>
        </p:spPr>
      </p:pic>
      <p:sp>
        <p:nvSpPr>
          <p:cNvPr id="5122" name="Title 1"/>
          <p:cNvSpPr>
            <a:spLocks noGrp="1"/>
          </p:cNvSpPr>
          <p:nvPr>
            <p:ph type="title"/>
          </p:nvPr>
        </p:nvSpPr>
        <p:spPr/>
        <p:txBody>
          <a:bodyPr/>
          <a:lstStyle/>
          <a:p>
            <a:pPr algn="ctr"/>
            <a:r>
              <a:rPr lang="en-US" altLang="en-US" kern="1200" dirty="0">
                <a:latin typeface="Arial" pitchFamily="-110" charset="0"/>
                <a:ea typeface="ＭＳ Ｐゴシック" pitchFamily="-110" charset="-128"/>
              </a:rPr>
              <a:t>Cloud Service Models</a:t>
            </a:r>
          </a:p>
        </p:txBody>
      </p:sp>
      <p:sp>
        <p:nvSpPr>
          <p:cNvPr id="4" name="Content Placeholder 3">
            <a:extLst>
              <a:ext uri="{FF2B5EF4-FFF2-40B4-BE49-F238E27FC236}">
                <a16:creationId xmlns:a16="http://schemas.microsoft.com/office/drawing/2014/main" id="{A73E14E5-3CFC-41BF-90EE-0F8BFE43E7ED}"/>
              </a:ext>
            </a:extLst>
          </p:cNvPr>
          <p:cNvSpPr>
            <a:spLocks noGrp="1"/>
          </p:cNvSpPr>
          <p:nvPr>
            <p:ph idx="1"/>
          </p:nvPr>
        </p:nvSpPr>
        <p:spPr>
          <a:xfrm>
            <a:off x="323528" y="1196753"/>
            <a:ext cx="8568952" cy="1008111"/>
          </a:xfrm>
        </p:spPr>
        <p:txBody>
          <a:bodyPr>
            <a:normAutofit fontScale="77500" lnSpcReduction="20000"/>
          </a:bodyPr>
          <a:lstStyle/>
          <a:p>
            <a:r>
              <a:rPr lang="en-US" kern="1200" dirty="0"/>
              <a:t>Platform as a Service (PaaS), Infrastructure as a Service (IaaS), Software as a Service (SaaS)</a:t>
            </a:r>
          </a:p>
          <a:p>
            <a:endParaRPr lang="en-SE"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4280-CBD3-4CF7-9C22-F83AE700EE51}"/>
              </a:ext>
            </a:extLst>
          </p:cNvPr>
          <p:cNvSpPr>
            <a:spLocks noGrp="1"/>
          </p:cNvSpPr>
          <p:nvPr>
            <p:ph type="title"/>
          </p:nvPr>
        </p:nvSpPr>
        <p:spPr/>
        <p:txBody>
          <a:bodyPr/>
          <a:lstStyle/>
          <a:p>
            <a:r>
              <a:rPr lang="en-US" dirty="0"/>
              <a:t>Cloud Service Models</a:t>
            </a:r>
            <a:endParaRPr lang="en-SE" dirty="0"/>
          </a:p>
        </p:txBody>
      </p:sp>
      <p:sp>
        <p:nvSpPr>
          <p:cNvPr id="3" name="Content Placeholder 2">
            <a:extLst>
              <a:ext uri="{FF2B5EF4-FFF2-40B4-BE49-F238E27FC236}">
                <a16:creationId xmlns:a16="http://schemas.microsoft.com/office/drawing/2014/main" id="{E963F21D-5EFB-430A-96E8-15F13C9292DB}"/>
              </a:ext>
            </a:extLst>
          </p:cNvPr>
          <p:cNvSpPr>
            <a:spLocks noGrp="1"/>
          </p:cNvSpPr>
          <p:nvPr>
            <p:ph idx="1"/>
          </p:nvPr>
        </p:nvSpPr>
        <p:spPr>
          <a:xfrm>
            <a:off x="323528" y="1196753"/>
            <a:ext cx="8568952" cy="4608511"/>
          </a:xfrm>
        </p:spPr>
        <p:txBody>
          <a:bodyPr>
            <a:normAutofit fontScale="62500" lnSpcReduction="20000"/>
          </a:bodyPr>
          <a:lstStyle/>
          <a:p>
            <a:r>
              <a:rPr lang="en-US" dirty="0"/>
              <a:t>Software as a service (SaaS):  Provides service in the form of application software running on and accessible in the cloud</a:t>
            </a:r>
          </a:p>
          <a:p>
            <a:pPr lvl="1"/>
            <a:r>
              <a:rPr lang="en-US" dirty="0"/>
              <a:t>e.g., webmail (Gmail, QQ mail, 163 mail…)</a:t>
            </a:r>
          </a:p>
          <a:p>
            <a:r>
              <a:rPr lang="en-US" dirty="0"/>
              <a:t>Platform as a service (PaaS):  Provides service in the form of a platform, including hardware infrastructure, software building blocks, development tools, runtime environments, and other tools that assist in deploying the customer’s own applications</a:t>
            </a:r>
          </a:p>
          <a:p>
            <a:pPr lvl="1"/>
            <a:r>
              <a:rPr lang="en-US" dirty="0"/>
              <a:t>e.g., Google App Engine</a:t>
            </a:r>
          </a:p>
          <a:p>
            <a:r>
              <a:rPr lang="en-US" dirty="0"/>
              <a:t>Infrastructure as a service (IaaS):  Provides the customer access to the hardware infrastructure, including processing, storage, networks, and other computing resources so that the customer is able to deploy and run arbitrary software</a:t>
            </a:r>
          </a:p>
          <a:p>
            <a:pPr lvl="1"/>
            <a:r>
              <a:rPr lang="en-US" dirty="0"/>
              <a:t>e.g., </a:t>
            </a:r>
            <a:r>
              <a:rPr lang="en-US" dirty="0" err="1"/>
              <a:t>Aliyun</a:t>
            </a:r>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61421D03-A802-49FE-8F24-60A90520ADC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456A-00AF-44E6-8D70-638C0D0130FF}"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pic>
        <p:nvPicPr>
          <p:cNvPr id="7" name="图片 4">
            <a:extLst>
              <a:ext uri="{FF2B5EF4-FFF2-40B4-BE49-F238E27FC236}">
                <a16:creationId xmlns:a16="http://schemas.microsoft.com/office/drawing/2014/main" id="{BF4D31CE-C3B7-4DE4-8EE0-934C1DB02829}"/>
              </a:ext>
            </a:extLst>
          </p:cNvPr>
          <p:cNvPicPr>
            <a:picLocks noChangeAspect="1"/>
          </p:cNvPicPr>
          <p:nvPr/>
        </p:nvPicPr>
        <p:blipFill>
          <a:blip r:embed="rId2"/>
          <a:stretch>
            <a:fillRect/>
          </a:stretch>
        </p:blipFill>
        <p:spPr>
          <a:xfrm>
            <a:off x="3059832" y="4913290"/>
            <a:ext cx="3496179" cy="1783948"/>
          </a:xfrm>
          <a:prstGeom prst="rect">
            <a:avLst/>
          </a:prstGeom>
        </p:spPr>
      </p:pic>
    </p:spTree>
    <p:extLst>
      <p:ext uri="{BB962C8B-B14F-4D97-AF65-F5344CB8AC3E}">
        <p14:creationId xmlns:p14="http://schemas.microsoft.com/office/powerpoint/2010/main" val="3822802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CB1A-5126-46A8-949B-A1743512F373}"/>
              </a:ext>
            </a:extLst>
          </p:cNvPr>
          <p:cNvSpPr>
            <a:spLocks noGrp="1"/>
          </p:cNvSpPr>
          <p:nvPr>
            <p:ph type="title"/>
          </p:nvPr>
        </p:nvSpPr>
        <p:spPr/>
        <p:txBody>
          <a:bodyPr/>
          <a:lstStyle/>
          <a:p>
            <a:r>
              <a:rPr lang="en-US" altLang="en-US" dirty="0"/>
              <a:t>Deployment Models</a:t>
            </a:r>
            <a:endParaRPr lang="en-SE" dirty="0"/>
          </a:p>
        </p:txBody>
      </p:sp>
      <p:sp>
        <p:nvSpPr>
          <p:cNvPr id="3" name="Content Placeholder 2">
            <a:extLst>
              <a:ext uri="{FF2B5EF4-FFF2-40B4-BE49-F238E27FC236}">
                <a16:creationId xmlns:a16="http://schemas.microsoft.com/office/drawing/2014/main" id="{1D4CD776-6F58-478A-8E68-1F4CEE034EF2}"/>
              </a:ext>
            </a:extLst>
          </p:cNvPr>
          <p:cNvSpPr>
            <a:spLocks noGrp="1"/>
          </p:cNvSpPr>
          <p:nvPr>
            <p:ph idx="1"/>
          </p:nvPr>
        </p:nvSpPr>
        <p:spPr/>
        <p:txBody>
          <a:bodyPr/>
          <a:lstStyle/>
          <a:p>
            <a:pPr lvl="0"/>
            <a:r>
              <a:rPr lang="en-US" sz="2000" dirty="0"/>
              <a:t>Public cloud</a:t>
            </a:r>
          </a:p>
          <a:p>
            <a:pPr lvl="1"/>
            <a:r>
              <a:rPr lang="en-US" sz="1800" dirty="0"/>
              <a:t>The cloud infrastructure is made available to the general public or a large industry group and is owned by an organization selling cloud services</a:t>
            </a:r>
          </a:p>
          <a:p>
            <a:pPr lvl="1"/>
            <a:r>
              <a:rPr lang="en-US" sz="1800" dirty="0"/>
              <a:t>The cloud provider is responsible both for the cloud infrastructure and for the control of data and operations within the cloud</a:t>
            </a:r>
          </a:p>
          <a:p>
            <a:pPr lvl="0"/>
            <a:r>
              <a:rPr lang="en-US" sz="2000" dirty="0"/>
              <a:t>Private cloud</a:t>
            </a:r>
          </a:p>
          <a:p>
            <a:pPr lvl="1"/>
            <a:r>
              <a:rPr lang="en-US" sz="1800" dirty="0"/>
              <a:t>The cloud infrastructure is operated solely for an organization</a:t>
            </a:r>
          </a:p>
          <a:p>
            <a:pPr lvl="1"/>
            <a:r>
              <a:rPr lang="en-US" sz="1800" dirty="0"/>
              <a:t>It may be managed by the organization or a third party and may exist on premise or off premise</a:t>
            </a:r>
          </a:p>
          <a:p>
            <a:pPr lvl="1"/>
            <a:r>
              <a:rPr lang="en-US" sz="1800" dirty="0"/>
              <a:t>The cloud provider is responsible only for infrastructure and not for control</a:t>
            </a:r>
          </a:p>
          <a:p>
            <a:pPr lvl="0"/>
            <a:r>
              <a:rPr lang="en-US" sz="2000" dirty="0"/>
              <a:t>Community cloud</a:t>
            </a:r>
          </a:p>
          <a:p>
            <a:pPr lvl="1"/>
            <a:r>
              <a:rPr lang="en-US" sz="1800" dirty="0"/>
              <a:t>The cloud infrastructure is shared by several organizations and supports a specific community that has shared concerns</a:t>
            </a:r>
          </a:p>
          <a:p>
            <a:pPr lvl="1"/>
            <a:r>
              <a:rPr lang="en-US" sz="1800" dirty="0"/>
              <a:t>It may be managed by the organizations or a third party and may exist on premise or off premise</a:t>
            </a:r>
          </a:p>
          <a:p>
            <a:pPr lvl="0"/>
            <a:r>
              <a:rPr lang="en-US" sz="2000" dirty="0"/>
              <a:t>Hybrid cloud</a:t>
            </a:r>
          </a:p>
          <a:p>
            <a:pPr lvl="1"/>
            <a:r>
              <a:rPr lang="en-US" sz="1800" dirty="0"/>
              <a:t>The cloud infrastructure is a composition of two or more clouds</a:t>
            </a:r>
            <a:endParaRPr lang="en-SE" sz="4000" dirty="0"/>
          </a:p>
        </p:txBody>
      </p:sp>
      <p:sp>
        <p:nvSpPr>
          <p:cNvPr id="4" name="Slide Number Placeholder 3">
            <a:extLst>
              <a:ext uri="{FF2B5EF4-FFF2-40B4-BE49-F238E27FC236}">
                <a16:creationId xmlns:a16="http://schemas.microsoft.com/office/drawing/2014/main" id="{051079E2-CFA2-41A0-8379-AD26D14B294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456A-00AF-44E6-8D70-638C0D0130FF}"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spTree>
    <p:extLst>
      <p:ext uri="{BB962C8B-B14F-4D97-AF65-F5344CB8AC3E}">
        <p14:creationId xmlns:p14="http://schemas.microsoft.com/office/powerpoint/2010/main" val="1313949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199" y="1484782"/>
          <a:ext cx="8382002" cy="3600401"/>
        </p:xfrm>
        <a:graphic>
          <a:graphicData uri="http://schemas.openxmlformats.org/drawingml/2006/table">
            <a:tbl>
              <a:tblPr firstRow="1" firstCol="1" bandRow="1"/>
              <a:tblGrid>
                <a:gridCol w="1355860">
                  <a:extLst>
                    <a:ext uri="{9D8B030D-6E8A-4147-A177-3AD203B41FA5}">
                      <a16:colId xmlns:a16="http://schemas.microsoft.com/office/drawing/2014/main" val="20000"/>
                    </a:ext>
                  </a:extLst>
                </a:gridCol>
                <a:gridCol w="1811024">
                  <a:extLst>
                    <a:ext uri="{9D8B030D-6E8A-4147-A177-3AD203B41FA5}">
                      <a16:colId xmlns:a16="http://schemas.microsoft.com/office/drawing/2014/main" val="20001"/>
                    </a:ext>
                  </a:extLst>
                </a:gridCol>
                <a:gridCol w="1575565">
                  <a:extLst>
                    <a:ext uri="{9D8B030D-6E8A-4147-A177-3AD203B41FA5}">
                      <a16:colId xmlns:a16="http://schemas.microsoft.com/office/drawing/2014/main" val="20002"/>
                    </a:ext>
                  </a:extLst>
                </a:gridCol>
                <a:gridCol w="1962452">
                  <a:extLst>
                    <a:ext uri="{9D8B030D-6E8A-4147-A177-3AD203B41FA5}">
                      <a16:colId xmlns:a16="http://schemas.microsoft.com/office/drawing/2014/main" val="20003"/>
                    </a:ext>
                  </a:extLst>
                </a:gridCol>
                <a:gridCol w="1677101">
                  <a:extLst>
                    <a:ext uri="{9D8B030D-6E8A-4147-A177-3AD203B41FA5}">
                      <a16:colId xmlns:a16="http://schemas.microsoft.com/office/drawing/2014/main" val="20004"/>
                    </a:ext>
                  </a:extLst>
                </a:gridCol>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2"/>
                  </a:ext>
                </a:extLst>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3"/>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457199" y="5257800"/>
            <a:ext cx="8382001" cy="83099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charset="0"/>
                <a:ea typeface="Times New Roman" charset="0"/>
                <a:cs typeface="Times New Roman" charset="0"/>
              </a:rPr>
              <a:t>Table 13.1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charset="0"/>
                <a:ea typeface="Times New Roman" charset="0"/>
                <a:cs typeface="Times New Roman" charset="0"/>
              </a:rPr>
              <a:t>Comparison of Cloud Deployment Models</a:t>
            </a:r>
            <a:r>
              <a:rPr kumimoji="0" lang="en-US" sz="2400" b="0" i="0" u="none" strike="noStrike" kern="1200" cap="none" spc="0" normalizeH="0" baseline="0" noProof="0" dirty="0">
                <a:ln>
                  <a:noFill/>
                </a:ln>
                <a:solidFill>
                  <a:srgbClr val="000000"/>
                </a:solidFill>
                <a:effectLst/>
                <a:uLnTx/>
                <a:uFillTx/>
                <a:latin typeface="Arial" pitchFamily="-107" charset="0"/>
                <a:ea typeface="+mn-ea"/>
                <a:cs typeface="+mn-cs"/>
              </a:rPr>
              <a:t> </a:t>
            </a:r>
          </a:p>
        </p:txBody>
      </p:sp>
      <p:sp useBgFill="1">
        <p:nvSpPr>
          <p:cNvPr id="2" name="TextBox 1"/>
          <p:cNvSpPr txBox="1"/>
          <p:nvPr/>
        </p:nvSpPr>
        <p:spPr>
          <a:xfrm>
            <a:off x="323528" y="1312164"/>
            <a:ext cx="1512168" cy="676675"/>
          </a:xfrm>
          <a:prstGeom prst="rect">
            <a:avLst/>
          </a:prstGeom>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107" charset="0"/>
              <a:ea typeface="+mn-ea"/>
              <a:cs typeface="+mn-cs"/>
            </a:endParaRPr>
          </a:p>
        </p:txBody>
      </p:sp>
      <p:sp>
        <p:nvSpPr>
          <p:cNvPr id="7" name="Title 6">
            <a:extLst>
              <a:ext uri="{FF2B5EF4-FFF2-40B4-BE49-F238E27FC236}">
                <a16:creationId xmlns:a16="http://schemas.microsoft.com/office/drawing/2014/main" id="{335D817F-E76D-40DC-9519-72A1F09E443F}"/>
              </a:ext>
            </a:extLst>
          </p:cNvPr>
          <p:cNvSpPr>
            <a:spLocks noGrp="1"/>
          </p:cNvSpPr>
          <p:nvPr>
            <p:ph type="title"/>
          </p:nvPr>
        </p:nvSpPr>
        <p:spPr/>
        <p:txBody>
          <a:bodyPr/>
          <a:lstStyle/>
          <a:p>
            <a:r>
              <a:rPr lang="en-US" altLang="en-US" dirty="0"/>
              <a:t>Deployment Models Comparison</a:t>
            </a:r>
            <a:endParaRPr lang="en-SE" dirty="0"/>
          </a:p>
        </p:txBody>
      </p:sp>
      <p:sp>
        <p:nvSpPr>
          <p:cNvPr id="8" name="Content Placeholder 7">
            <a:extLst>
              <a:ext uri="{FF2B5EF4-FFF2-40B4-BE49-F238E27FC236}">
                <a16:creationId xmlns:a16="http://schemas.microsoft.com/office/drawing/2014/main" id="{D081967C-3680-48C4-94F9-F89CBD81BDEC}"/>
              </a:ext>
            </a:extLst>
          </p:cNvPr>
          <p:cNvSpPr>
            <a:spLocks noGrp="1"/>
          </p:cNvSpPr>
          <p:nvPr>
            <p:ph idx="1"/>
          </p:nvPr>
        </p:nvSpPr>
        <p:spPr/>
        <p:txBody>
          <a:bodyPr/>
          <a:lstStyle/>
          <a:p>
            <a:endParaRPr lang="en-S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6779" r="2663" b="10046"/>
          <a:stretch/>
        </p:blipFill>
        <p:spPr>
          <a:xfrm>
            <a:off x="1691680" y="0"/>
            <a:ext cx="6204000" cy="6860573"/>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cSld>
  <p:clrMapOvr>
    <a:masterClrMapping/>
  </p:clrMapOvr>
  <p:transition spd="slow">
    <p:pull dir="l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altLang="en-US" dirty="0"/>
              <a:t>Cloud Computing Reference Architecture</a:t>
            </a:r>
            <a:endParaRPr lang="en-US" dirty="0">
              <a:solidFill>
                <a:schemeClr val="accent6">
                  <a:lumMod val="40000"/>
                  <a:lumOff val="60000"/>
                </a:schemeClr>
              </a:solidFill>
            </a:endParaRPr>
          </a:p>
        </p:txBody>
      </p:sp>
      <p:sp>
        <p:nvSpPr>
          <p:cNvPr id="4" name="Content Placeholder 3"/>
          <p:cNvSpPr>
            <a:spLocks noGrp="1"/>
          </p:cNvSpPr>
          <p:nvPr>
            <p:ph idx="1"/>
          </p:nvPr>
        </p:nvSpPr>
        <p:spPr>
          <a:prstGeom prst="rect">
            <a:avLst/>
          </a:prstGeom>
        </p:spPr>
        <p:txBody>
          <a:bodyPr/>
          <a:lstStyle/>
          <a:p>
            <a:pPr>
              <a:buClr>
                <a:schemeClr val="accent3">
                  <a:lumMod val="50000"/>
                </a:schemeClr>
              </a:buClr>
            </a:pPr>
            <a:r>
              <a:rPr lang="en-US" sz="2200" dirty="0"/>
              <a:t>NIST SP-500-292 (</a:t>
            </a:r>
            <a:r>
              <a:rPr lang="en-US" sz="2200" i="1" dirty="0"/>
              <a:t>NIST Cloud Computing Reference Architecture) </a:t>
            </a:r>
            <a:r>
              <a:rPr lang="en-US" sz="2200" dirty="0"/>
              <a:t>establishes reference architecture, described as follows:</a:t>
            </a:r>
          </a:p>
        </p:txBody>
      </p:sp>
      <p:sp>
        <p:nvSpPr>
          <p:cNvPr id="6" name="TextBox 5"/>
          <p:cNvSpPr txBox="1"/>
          <p:nvPr/>
        </p:nvSpPr>
        <p:spPr>
          <a:xfrm>
            <a:off x="1140904" y="3068960"/>
            <a:ext cx="6934200" cy="286232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endParaRPr kumimoji="0" lang="en-US" sz="20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2089256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4FAF87-8D82-4D07-B3D1-0906EE7BA5E0}"/>
              </a:ext>
            </a:extLst>
          </p:cNvPr>
          <p:cNvSpPr>
            <a:spLocks noGrp="1"/>
          </p:cNvSpPr>
          <p:nvPr>
            <p:ph type="title"/>
          </p:nvPr>
        </p:nvSpPr>
        <p:spPr/>
        <p:txBody>
          <a:bodyPr/>
          <a:lstStyle/>
          <a:p>
            <a:r>
              <a:rPr lang="en-US" dirty="0"/>
              <a:t>Actors in the Ref Architecture</a:t>
            </a:r>
            <a:endParaRPr lang="en-SE" dirty="0"/>
          </a:p>
        </p:txBody>
      </p:sp>
      <p:sp>
        <p:nvSpPr>
          <p:cNvPr id="6" name="Content Placeholder 5">
            <a:extLst>
              <a:ext uri="{FF2B5EF4-FFF2-40B4-BE49-F238E27FC236}">
                <a16:creationId xmlns:a16="http://schemas.microsoft.com/office/drawing/2014/main" id="{63B60065-6343-470F-A141-DDECBE70F3A7}"/>
              </a:ext>
            </a:extLst>
          </p:cNvPr>
          <p:cNvSpPr>
            <a:spLocks noGrp="1"/>
          </p:cNvSpPr>
          <p:nvPr>
            <p:ph idx="1"/>
          </p:nvPr>
        </p:nvSpPr>
        <p:spPr>
          <a:xfrm>
            <a:off x="353130" y="1069847"/>
            <a:ext cx="8568952" cy="2664295"/>
          </a:xfrm>
        </p:spPr>
        <p:txBody>
          <a:bodyPr>
            <a:normAutofit fontScale="47500" lnSpcReduction="20000"/>
          </a:bodyPr>
          <a:lstStyle/>
          <a:p>
            <a:r>
              <a:rPr lang="en-US" kern="1200" dirty="0"/>
              <a:t>Five major actors in terms of the roles and responsibilities:</a:t>
            </a:r>
          </a:p>
          <a:p>
            <a:pPr lvl="1"/>
            <a:r>
              <a:rPr lang="en-US" b="1" kern="1200" dirty="0"/>
              <a:t>Cloud service consumer</a:t>
            </a:r>
            <a:r>
              <a:rPr lang="en-US" kern="1200" dirty="0"/>
              <a:t> (CSC):  A person or organization that maintains a business relationship with, and uses service from, cloud providers.</a:t>
            </a:r>
          </a:p>
          <a:p>
            <a:pPr lvl="1"/>
            <a:r>
              <a:rPr lang="en-US" b="1" kern="1200" dirty="0"/>
              <a:t>Cloud service provider </a:t>
            </a:r>
            <a:r>
              <a:rPr lang="en-US" kern="1200" dirty="0"/>
              <a:t>(CSP):  A person, organization, or entity responsible for making a service available to interested parties.</a:t>
            </a:r>
          </a:p>
          <a:p>
            <a:pPr lvl="1"/>
            <a:r>
              <a:rPr lang="en-US" b="1" kern="1200" dirty="0"/>
              <a:t>Cloud auditor</a:t>
            </a:r>
            <a:r>
              <a:rPr lang="en-US" kern="1200" dirty="0"/>
              <a:t>:  A party that can conduct independent assessment of cloud services, information system operations, performance, and security of the cloud implementation.</a:t>
            </a:r>
          </a:p>
          <a:p>
            <a:pPr lvl="1"/>
            <a:r>
              <a:rPr lang="en-US" b="1" kern="1200" dirty="0"/>
              <a:t>Cloud broker</a:t>
            </a:r>
            <a:r>
              <a:rPr lang="en-US" kern="1200" dirty="0"/>
              <a:t>:  An entity that manages the use, performance, and delivery of cloud services, and negotiates relationships between CSPs and cloud consumers.</a:t>
            </a:r>
          </a:p>
          <a:p>
            <a:pPr lvl="1"/>
            <a:r>
              <a:rPr lang="en-US" b="1" kern="1200" dirty="0"/>
              <a:t>Cloud carrier:</a:t>
            </a:r>
            <a:r>
              <a:rPr lang="en-US" kern="1200" dirty="0"/>
              <a:t>  An intermediary that provides connectivity and transport of cloud services from CSPs to cloud consumers.</a:t>
            </a:r>
          </a:p>
        </p:txBody>
      </p:sp>
      <p:pic>
        <p:nvPicPr>
          <p:cNvPr id="3" name="Picture 2">
            <a:extLst>
              <a:ext uri="{FF2B5EF4-FFF2-40B4-BE49-F238E27FC236}">
                <a16:creationId xmlns:a16="http://schemas.microsoft.com/office/drawing/2014/main" id="{FBDDE70D-A0BC-4FB0-8623-856442BCFBAA}"/>
              </a:ext>
            </a:extLst>
          </p:cNvPr>
          <p:cNvPicPr>
            <a:picLocks noChangeAspect="1"/>
          </p:cNvPicPr>
          <p:nvPr/>
        </p:nvPicPr>
        <p:blipFill>
          <a:blip r:embed="rId3"/>
          <a:stretch>
            <a:fillRect/>
          </a:stretch>
        </p:blipFill>
        <p:spPr>
          <a:xfrm>
            <a:off x="1695048" y="3455201"/>
            <a:ext cx="5753903" cy="3362794"/>
          </a:xfrm>
          <a:prstGeom prst="rect">
            <a:avLst/>
          </a:prstGeom>
        </p:spPr>
      </p:pic>
    </p:spTree>
    <p:extLst>
      <p:ext uri="{BB962C8B-B14F-4D97-AF65-F5344CB8AC3E}">
        <p14:creationId xmlns:p14="http://schemas.microsoft.com/office/powerpoint/2010/main" val="525719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00" b="27951"/>
          <a:stretch/>
        </p:blipFill>
        <p:spPr>
          <a:xfrm>
            <a:off x="1619672" y="2564904"/>
            <a:ext cx="6185632" cy="4622786"/>
          </a:xfrm>
          <a:prstGeom prst="rect">
            <a:avLst/>
          </a:prstGeom>
          <a:solidFill>
            <a:schemeClr val="lt1">
              <a:hueOff val="0"/>
              <a:satOff val="0"/>
              <a:lumOff val="0"/>
            </a:schemeClr>
          </a:solidFill>
        </p:spPr>
      </p:pic>
      <p:sp>
        <p:nvSpPr>
          <p:cNvPr id="5" name="Title 4">
            <a:extLst>
              <a:ext uri="{FF2B5EF4-FFF2-40B4-BE49-F238E27FC236}">
                <a16:creationId xmlns:a16="http://schemas.microsoft.com/office/drawing/2014/main" id="{8DCB77C0-5CB4-4900-A11F-2A96041B2054}"/>
              </a:ext>
            </a:extLst>
          </p:cNvPr>
          <p:cNvSpPr>
            <a:spLocks noGrp="1"/>
          </p:cNvSpPr>
          <p:nvPr>
            <p:ph type="title"/>
          </p:nvPr>
        </p:nvSpPr>
        <p:spPr/>
        <p:txBody>
          <a:bodyPr/>
          <a:lstStyle/>
          <a:p>
            <a:r>
              <a:rPr lang="en-US" dirty="0"/>
              <a:t>Interactions between Actors</a:t>
            </a:r>
            <a:endParaRPr lang="en-SE" dirty="0"/>
          </a:p>
        </p:txBody>
      </p:sp>
      <p:sp>
        <p:nvSpPr>
          <p:cNvPr id="6" name="Content Placeholder 5">
            <a:extLst>
              <a:ext uri="{FF2B5EF4-FFF2-40B4-BE49-F238E27FC236}">
                <a16:creationId xmlns:a16="http://schemas.microsoft.com/office/drawing/2014/main" id="{B6AD489A-6303-4D61-BE98-5FA770184F5E}"/>
              </a:ext>
            </a:extLst>
          </p:cNvPr>
          <p:cNvSpPr>
            <a:spLocks noGrp="1"/>
          </p:cNvSpPr>
          <p:nvPr>
            <p:ph idx="1"/>
          </p:nvPr>
        </p:nvSpPr>
        <p:spPr>
          <a:xfrm>
            <a:off x="323528" y="1196752"/>
            <a:ext cx="8568952" cy="1800200"/>
          </a:xfrm>
        </p:spPr>
        <p:txBody>
          <a:bodyPr>
            <a:normAutofit fontScale="47500" lnSpcReduction="20000"/>
          </a:bodyPr>
          <a:lstStyle/>
          <a:p>
            <a:r>
              <a:rPr lang="en-US" kern="1200" dirty="0"/>
              <a:t>Three types of networks. 	</a:t>
            </a:r>
          </a:p>
          <a:p>
            <a:pPr lvl="1"/>
            <a:r>
              <a:rPr lang="en-US" kern="1200" dirty="0"/>
              <a:t>The Data Center Network of the CSP consists of racks of high-performance servers and storage devices, interconnected with high-speed Ethernet switches. </a:t>
            </a:r>
          </a:p>
          <a:p>
            <a:pPr lvl="1"/>
            <a:r>
              <a:rPr lang="en-US" kern="1200" dirty="0"/>
              <a:t>The Enterprise Network of the CSC typically includes a number of LANs, servers, workstations, PCs, and mobile devices, with a broad range of network performance, security, and management issues. </a:t>
            </a:r>
          </a:p>
          <a:p>
            <a:pPr lvl="1"/>
            <a:r>
              <a:rPr lang="en-US" kern="1200" dirty="0"/>
              <a:t>The Cloud Carrier, which is shared with many users, cab create virtual networks with appropriate SLA and security guarantees.</a:t>
            </a:r>
          </a:p>
          <a:p>
            <a:endParaRPr lang="en-SE" dirty="0"/>
          </a:p>
        </p:txBody>
      </p:sp>
    </p:spTree>
    <p:extLst>
      <p:ext uri="{BB962C8B-B14F-4D97-AF65-F5344CB8AC3E}">
        <p14:creationId xmlns:p14="http://schemas.microsoft.com/office/powerpoint/2010/main" val="832058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Issues for Cloud Computing</a:t>
            </a:r>
          </a:p>
        </p:txBody>
      </p:sp>
      <p:sp>
        <p:nvSpPr>
          <p:cNvPr id="3" name="Content Placeholder 2"/>
          <p:cNvSpPr>
            <a:spLocks noGrp="1"/>
          </p:cNvSpPr>
          <p:nvPr>
            <p:ph idx="1"/>
          </p:nvPr>
        </p:nvSpPr>
        <p:spPr/>
        <p:txBody>
          <a:bodyPr>
            <a:normAutofit fontScale="55000" lnSpcReduction="20000"/>
          </a:bodyPr>
          <a:lstStyle/>
          <a:p>
            <a:pPr>
              <a:spcAft>
                <a:spcPts val="1200"/>
              </a:spcAft>
              <a:buClr>
                <a:schemeClr val="accent6">
                  <a:lumMod val="60000"/>
                  <a:lumOff val="40000"/>
                </a:schemeClr>
              </a:buClr>
              <a:buSzPct val="140000"/>
            </a:pPr>
            <a:r>
              <a:rPr lang="en-US" dirty="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a:latin typeface="+mn-lt"/>
              </a:rPr>
              <a:t>Availability is another major concern</a:t>
            </a:r>
          </a:p>
          <a:p>
            <a:pPr>
              <a:spcAft>
                <a:spcPts val="1200"/>
              </a:spcAft>
              <a:buClr>
                <a:schemeClr val="accent6">
                  <a:lumMod val="60000"/>
                  <a:lumOff val="40000"/>
                </a:schemeClr>
              </a:buClr>
              <a:buSzPct val="140000"/>
            </a:pPr>
            <a:r>
              <a:rPr lang="en-US" dirty="0">
                <a:latin typeface="+mn-lt"/>
              </a:rPr>
              <a:t>Auditability of data must be ensured</a:t>
            </a:r>
          </a:p>
          <a:p>
            <a:pPr>
              <a:buClr>
                <a:schemeClr val="accent6">
                  <a:lumMod val="60000"/>
                  <a:lumOff val="40000"/>
                </a:schemeClr>
              </a:buClr>
              <a:buSzPct val="140000"/>
            </a:pPr>
            <a:r>
              <a:rPr lang="en-US" dirty="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a:latin typeface="+mn-lt"/>
              </a:rPr>
              <a:t>Cloud users are responsible for application-level security</a:t>
            </a:r>
          </a:p>
          <a:p>
            <a:pPr lvl="2">
              <a:buClr>
                <a:schemeClr val="accent6">
                  <a:lumMod val="60000"/>
                  <a:lumOff val="40000"/>
                </a:schemeClr>
              </a:buClr>
              <a:buSzPct val="140000"/>
            </a:pPr>
            <a:r>
              <a:rPr lang="en-US" sz="1900" dirty="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1042304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Risks and </a:t>
            </a:r>
            <a:br>
              <a:rPr lang="en-US" dirty="0">
                <a:solidFill>
                  <a:schemeClr val="accent6">
                    <a:lumMod val="40000"/>
                    <a:lumOff val="60000"/>
                  </a:schemeClr>
                </a:solidFill>
              </a:rPr>
            </a:br>
            <a:r>
              <a:rPr lang="en-US" dirty="0">
                <a:solidFill>
                  <a:schemeClr val="accent6">
                    <a:lumMod val="40000"/>
                    <a:lumOff val="60000"/>
                  </a:schemeClr>
                </a:solidFill>
              </a:rPr>
              <a:t>Countermeasures</a:t>
            </a:r>
          </a:p>
        </p:txBody>
      </p:sp>
      <p:sp>
        <p:nvSpPr>
          <p:cNvPr id="3" name="Content Placeholder 2"/>
          <p:cNvSpPr>
            <a:spLocks noGrp="1"/>
          </p:cNvSpPr>
          <p:nvPr>
            <p:ph idx="1"/>
          </p:nvPr>
        </p:nvSpPr>
        <p:spPr/>
        <p:txBody>
          <a:bodyPr>
            <a:normAutofit fontScale="70000" lnSpcReduction="20000"/>
          </a:bodyPr>
          <a:lstStyle/>
          <a:p>
            <a:pPr marL="0" indent="0">
              <a:spcAft>
                <a:spcPts val="1200"/>
              </a:spcAft>
              <a:buClr>
                <a:schemeClr val="accent6">
                  <a:lumMod val="60000"/>
                  <a:lumOff val="40000"/>
                </a:schemeClr>
              </a:buClr>
              <a:buSzPct val="140000"/>
              <a:buNone/>
            </a:pPr>
            <a:r>
              <a:rPr lang="en-US" sz="2800" dirty="0">
                <a:latin typeface="+mn-lt"/>
              </a:rPr>
              <a:t>The Cloud Security Alliance lists the following as the top cloud-specific security threats</a:t>
            </a:r>
            <a:r>
              <a:rPr lang="en-US" sz="2800" dirty="0"/>
              <a:t>:</a:t>
            </a:r>
            <a:endParaRPr lang="en-US" sz="2800" dirty="0">
              <a:latin typeface="+mn-lt"/>
            </a:endParaRPr>
          </a:p>
          <a:p>
            <a:pPr>
              <a:buClr>
                <a:schemeClr val="accent6">
                  <a:lumMod val="60000"/>
                  <a:lumOff val="40000"/>
                </a:schemeClr>
              </a:buClr>
              <a:buSzPct val="140000"/>
            </a:pPr>
            <a:r>
              <a:rPr lang="en-US" dirty="0">
                <a:latin typeface="+mn-lt"/>
              </a:rPr>
              <a:t>Abuse and nefarious use of cloud computing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Stricter initial registration and validation processes</a:t>
            </a:r>
          </a:p>
          <a:p>
            <a:pPr lvl="2">
              <a:buClr>
                <a:schemeClr val="accent6">
                  <a:lumMod val="60000"/>
                  <a:lumOff val="40000"/>
                </a:schemeClr>
              </a:buClr>
              <a:buSzPct val="140000"/>
            </a:pPr>
            <a:r>
              <a:rPr lang="en-US" dirty="0">
                <a:latin typeface="+mn-lt"/>
              </a:rPr>
              <a:t>Enhanced credit card fraud monitoring and coordination</a:t>
            </a:r>
          </a:p>
          <a:p>
            <a:pPr lvl="2">
              <a:buClr>
                <a:schemeClr val="accent6">
                  <a:lumMod val="60000"/>
                  <a:lumOff val="40000"/>
                </a:schemeClr>
              </a:buClr>
              <a:buSzPct val="140000"/>
            </a:pPr>
            <a:r>
              <a:rPr lang="en-US" dirty="0">
                <a:latin typeface="+mn-lt"/>
              </a:rPr>
              <a:t>Comprehensive inspection of customer network traffic</a:t>
            </a:r>
          </a:p>
          <a:p>
            <a:pPr lvl="2">
              <a:buClr>
                <a:schemeClr val="accent6">
                  <a:lumMod val="60000"/>
                  <a:lumOff val="40000"/>
                </a:schemeClr>
              </a:buClr>
              <a:buSzPct val="140000"/>
            </a:pPr>
            <a:r>
              <a:rPr lang="en-US" dirty="0">
                <a:latin typeface="+mn-lt"/>
              </a:rPr>
              <a:t>Monitoring public blacklists for one’s own network blocks</a:t>
            </a:r>
          </a:p>
          <a:p>
            <a:pPr>
              <a:buClr>
                <a:schemeClr val="accent6">
                  <a:lumMod val="60000"/>
                  <a:lumOff val="40000"/>
                </a:schemeClr>
              </a:buClr>
              <a:buSzPct val="140000"/>
            </a:pPr>
            <a:r>
              <a:rPr lang="en-US" dirty="0">
                <a:latin typeface="+mn-lt"/>
              </a:rPr>
              <a:t>Insecure interfaces and APIs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Analyzing the security model of CSP interfaces</a:t>
            </a:r>
          </a:p>
          <a:p>
            <a:pPr lvl="2">
              <a:buClr>
                <a:schemeClr val="accent6">
                  <a:lumMod val="60000"/>
                  <a:lumOff val="40000"/>
                </a:schemeClr>
              </a:buClr>
              <a:buSzPct val="140000"/>
            </a:pPr>
            <a:r>
              <a:rPr lang="en-US" dirty="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a:latin typeface="+mn-lt"/>
              </a:rPr>
              <a:t>Understanding the dependency chain associated with the API</a:t>
            </a:r>
          </a:p>
        </p:txBody>
      </p:sp>
    </p:spTree>
    <p:extLst>
      <p:ext uri="{BB962C8B-B14F-4D97-AF65-F5344CB8AC3E}">
        <p14:creationId xmlns:p14="http://schemas.microsoft.com/office/powerpoint/2010/main" val="941495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58181-E6C2-4696-9F0D-2B833EFE6E02}"/>
              </a:ext>
            </a:extLst>
          </p:cNvPr>
          <p:cNvSpPr>
            <a:spLocks noGrp="1"/>
          </p:cNvSpPr>
          <p:nvPr>
            <p:ph type="title"/>
          </p:nvPr>
        </p:nvSpPr>
        <p:spPr/>
        <p:txBody>
          <a:bodyPr/>
          <a:lstStyle/>
          <a:p>
            <a:endParaRPr lang="en-SE"/>
          </a:p>
        </p:txBody>
      </p:sp>
      <p:sp>
        <p:nvSpPr>
          <p:cNvPr id="3" name="Content Placeholder 2"/>
          <p:cNvSpPr>
            <a:spLocks noGrp="1"/>
          </p:cNvSpPr>
          <p:nvPr>
            <p:ph idx="1"/>
          </p:nvPr>
        </p:nvSpPr>
        <p:spPr/>
        <p:txBody>
          <a:bodyPr>
            <a:normAutofit fontScale="70000" lnSpcReduction="20000"/>
          </a:bodyPr>
          <a:lstStyle/>
          <a:p>
            <a:pPr>
              <a:buClr>
                <a:schemeClr val="accent6">
                  <a:lumMod val="60000"/>
                  <a:lumOff val="40000"/>
                </a:schemeClr>
              </a:buClr>
              <a:buSzPct val="140000"/>
            </a:pPr>
            <a:r>
              <a:rPr lang="en-US" dirty="0">
                <a:latin typeface="+mn-lt"/>
              </a:rPr>
              <a:t>Malicious insiders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Enforce strict supply chain management and conduct a comprehensive supplier assessment</a:t>
            </a:r>
          </a:p>
          <a:p>
            <a:pPr lvl="2">
              <a:buClr>
                <a:schemeClr val="accent6">
                  <a:lumMod val="60000"/>
                  <a:lumOff val="40000"/>
                </a:schemeClr>
              </a:buClr>
              <a:buSzPct val="140000"/>
            </a:pPr>
            <a:r>
              <a:rPr lang="en-US" dirty="0">
                <a:latin typeface="+mn-lt"/>
              </a:rPr>
              <a:t>Specify human resource requirements as part of legal contract</a:t>
            </a:r>
          </a:p>
          <a:p>
            <a:pPr lvl="2">
              <a:buClr>
                <a:schemeClr val="accent6">
                  <a:lumMod val="60000"/>
                  <a:lumOff val="40000"/>
                </a:schemeClr>
              </a:buClr>
              <a:buSzPct val="140000"/>
            </a:pPr>
            <a:r>
              <a:rPr lang="en-US" dirty="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a:latin typeface="+mn-lt"/>
              </a:rPr>
              <a:t>Determine security breach notification processes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Shared technology issues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security best practices for installation/configuration</a:t>
            </a:r>
          </a:p>
          <a:p>
            <a:pPr lvl="2">
              <a:buClr>
                <a:schemeClr val="accent6">
                  <a:lumMod val="60000"/>
                  <a:lumOff val="40000"/>
                </a:schemeClr>
              </a:buClr>
              <a:buSzPct val="140000"/>
            </a:pPr>
            <a:r>
              <a:rPr lang="en-US" dirty="0">
                <a:latin typeface="+mn-lt"/>
              </a:rPr>
              <a:t>Monitor environment for unauthorized changes/activity</a:t>
            </a:r>
          </a:p>
          <a:p>
            <a:pPr lvl="2">
              <a:buClr>
                <a:schemeClr val="accent6">
                  <a:lumMod val="60000"/>
                  <a:lumOff val="40000"/>
                </a:schemeClr>
              </a:buClr>
              <a:buSzPct val="140000"/>
            </a:pPr>
            <a:r>
              <a:rPr lang="en-US" dirty="0">
                <a:latin typeface="+mn-lt"/>
              </a:rPr>
              <a:t>Promote strong authentication and access control for administrative access and operations</a:t>
            </a:r>
          </a:p>
          <a:p>
            <a:pPr lvl="2">
              <a:buClr>
                <a:schemeClr val="accent6">
                  <a:lumMod val="60000"/>
                  <a:lumOff val="40000"/>
                </a:schemeClr>
              </a:buClr>
              <a:buSzPct val="140000"/>
            </a:pPr>
            <a:r>
              <a:rPr lang="en-US" dirty="0">
                <a:latin typeface="+mn-lt"/>
              </a:rPr>
              <a:t>Enforce SLAs for patching and vulnerability remediation</a:t>
            </a:r>
          </a:p>
          <a:p>
            <a:pPr lvl="2">
              <a:buClr>
                <a:schemeClr val="accent6">
                  <a:lumMod val="60000"/>
                  <a:lumOff val="40000"/>
                </a:schemeClr>
              </a:buClr>
              <a:buSzPct val="140000"/>
            </a:pPr>
            <a:r>
              <a:rPr lang="en-US" dirty="0">
                <a:latin typeface="+mn-lt"/>
              </a:rPr>
              <a:t>Conduct vulnerability scanning and configuration audits</a:t>
            </a:r>
          </a:p>
          <a:p>
            <a:pPr lvl="2">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576366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FF269-324C-4129-8F0E-6885C6D85A4C}"/>
              </a:ext>
            </a:extLst>
          </p:cNvPr>
          <p:cNvSpPr>
            <a:spLocks noGrp="1"/>
          </p:cNvSpPr>
          <p:nvPr>
            <p:ph type="title"/>
          </p:nvPr>
        </p:nvSpPr>
        <p:spPr/>
        <p:txBody>
          <a:bodyPr/>
          <a:lstStyle/>
          <a:p>
            <a:endParaRPr lang="en-SE"/>
          </a:p>
        </p:txBody>
      </p:sp>
      <p:sp>
        <p:nvSpPr>
          <p:cNvPr id="3" name="Content Placeholder 2"/>
          <p:cNvSpPr>
            <a:spLocks noGrp="1"/>
          </p:cNvSpPr>
          <p:nvPr>
            <p:ph idx="1"/>
          </p:nvPr>
        </p:nvSpPr>
        <p:spPr/>
        <p:txBody>
          <a:bodyPr>
            <a:normAutofit fontScale="55000" lnSpcReduction="20000"/>
          </a:bodyPr>
          <a:lstStyle/>
          <a:p>
            <a:pPr>
              <a:buClr>
                <a:schemeClr val="accent6">
                  <a:lumMod val="60000"/>
                  <a:lumOff val="40000"/>
                </a:schemeClr>
              </a:buClr>
              <a:buSzPct val="140000"/>
            </a:pPr>
            <a:r>
              <a:rPr lang="en-US" dirty="0">
                <a:latin typeface="+mn-lt"/>
              </a:rPr>
              <a:t>Data loss or leakage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strong API access control</a:t>
            </a:r>
          </a:p>
          <a:p>
            <a:pPr lvl="2">
              <a:buClr>
                <a:schemeClr val="accent6">
                  <a:lumMod val="60000"/>
                  <a:lumOff val="40000"/>
                </a:schemeClr>
              </a:buClr>
              <a:buSzPct val="140000"/>
            </a:pPr>
            <a:r>
              <a:rPr lang="en-US" dirty="0">
                <a:latin typeface="+mn-lt"/>
              </a:rPr>
              <a:t>Encrypt and protect integrity of data in transit and at rest</a:t>
            </a:r>
          </a:p>
          <a:p>
            <a:pPr lvl="2">
              <a:buClr>
                <a:schemeClr val="accent6">
                  <a:lumMod val="60000"/>
                  <a:lumOff val="40000"/>
                </a:schemeClr>
              </a:buClr>
              <a:buSzPct val="140000"/>
            </a:pPr>
            <a:r>
              <a:rPr lang="en-US" dirty="0">
                <a:latin typeface="+mn-lt"/>
              </a:rPr>
              <a:t>Analyze data protection at both design and run time</a:t>
            </a:r>
          </a:p>
          <a:p>
            <a:pPr lvl="2">
              <a:buClr>
                <a:schemeClr val="accent6">
                  <a:lumMod val="60000"/>
                  <a:lumOff val="40000"/>
                </a:schemeClr>
              </a:buClr>
              <a:buSzPct val="140000"/>
            </a:pPr>
            <a:r>
              <a:rPr lang="en-US" dirty="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Account or service hijacking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Prohibit the sharing of account credentials between users and services</a:t>
            </a:r>
          </a:p>
          <a:p>
            <a:pPr lvl="2">
              <a:buClr>
                <a:schemeClr val="accent6">
                  <a:lumMod val="60000"/>
                  <a:lumOff val="40000"/>
                </a:schemeClr>
              </a:buClr>
              <a:buSzPct val="140000"/>
            </a:pPr>
            <a:r>
              <a:rPr lang="en-US" dirty="0">
                <a:latin typeface="+mn-lt"/>
              </a:rPr>
              <a:t>Leverage strong two-factor authentication techniques where possible</a:t>
            </a:r>
          </a:p>
          <a:p>
            <a:pPr lvl="2">
              <a:buClr>
                <a:schemeClr val="accent6">
                  <a:lumMod val="60000"/>
                  <a:lumOff val="40000"/>
                </a:schemeClr>
              </a:buClr>
              <a:buSzPct val="140000"/>
            </a:pPr>
            <a:r>
              <a:rPr lang="en-US" dirty="0">
                <a:latin typeface="+mn-lt"/>
              </a:rPr>
              <a:t>Employ proactive monitoring to detect unauthorized activity</a:t>
            </a:r>
          </a:p>
          <a:p>
            <a:pPr lvl="2">
              <a:buClr>
                <a:schemeClr val="accent6">
                  <a:lumMod val="60000"/>
                  <a:lumOff val="40000"/>
                </a:schemeClr>
              </a:buClr>
              <a:buSzPct val="140000"/>
            </a:pPr>
            <a:r>
              <a:rPr lang="en-US" dirty="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Unknown risk profile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Disclosure of applicable logs and data</a:t>
            </a:r>
          </a:p>
          <a:p>
            <a:pPr lvl="2">
              <a:buClr>
                <a:schemeClr val="accent6">
                  <a:lumMod val="60000"/>
                  <a:lumOff val="40000"/>
                </a:schemeClr>
              </a:buClr>
              <a:buSzPct val="140000"/>
            </a:pPr>
            <a:r>
              <a:rPr lang="en-US" dirty="0">
                <a:latin typeface="+mn-lt"/>
              </a:rPr>
              <a:t>Partial/full disclosure of infrastructure details</a:t>
            </a:r>
          </a:p>
          <a:p>
            <a:pPr lvl="2">
              <a:buClr>
                <a:schemeClr val="accent6">
                  <a:lumMod val="60000"/>
                  <a:lumOff val="40000"/>
                </a:schemeClr>
              </a:buClr>
              <a:buSzPct val="140000"/>
            </a:pPr>
            <a:r>
              <a:rPr lang="en-US" dirty="0">
                <a:latin typeface="+mn-lt"/>
              </a:rPr>
              <a:t>Monitoring and alerting on necessary information</a:t>
            </a:r>
          </a:p>
        </p:txBody>
      </p:sp>
    </p:spTree>
    <p:extLst>
      <p:ext uri="{BB962C8B-B14F-4D97-AF65-F5344CB8AC3E}">
        <p14:creationId xmlns:p14="http://schemas.microsoft.com/office/powerpoint/2010/main" val="416948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graphicFrame>
        <p:nvGraphicFramePr>
          <p:cNvPr id="11" name="Content Placeholder 10"/>
          <p:cNvGraphicFramePr>
            <a:graphicFrameLocks noGrp="1"/>
          </p:cNvGraphicFramePr>
          <p:nvPr>
            <p:ph idx="1"/>
          </p:nvPr>
        </p:nvGraphicFramePr>
        <p:xfrm>
          <a:off x="323850" y="1196975"/>
          <a:ext cx="8569325" cy="525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870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sp>
        <p:nvSpPr>
          <p:cNvPr id="3" name="Content Placeholder 2"/>
          <p:cNvSpPr>
            <a:spLocks noGrp="1"/>
          </p:cNvSpPr>
          <p:nvPr>
            <p:ph idx="1"/>
          </p:nvPr>
        </p:nvSpPr>
        <p:spPr/>
        <p:txBody>
          <a:bodyPr>
            <a:normAutofit/>
          </a:bodyPr>
          <a:lstStyle/>
          <a:p>
            <a:pPr marL="342900" lvl="2" indent="-342900">
              <a:buClr>
                <a:schemeClr val="accent6">
                  <a:lumMod val="60000"/>
                  <a:lumOff val="40000"/>
                </a:schemeClr>
              </a:buClr>
              <a:buSzPct val="140000"/>
            </a:pPr>
            <a:r>
              <a:rPr lang="en-US" sz="2000" dirty="0">
                <a:latin typeface="+mn-lt"/>
              </a:rPr>
              <a:t>Provides 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tasks related to security</a:t>
            </a:r>
            <a:endParaRPr lang="en-US" sz="1400" dirty="0">
              <a:latin typeface="+mn-lt"/>
            </a:endParaRPr>
          </a:p>
        </p:txBody>
      </p:sp>
      <p:sp>
        <p:nvSpPr>
          <p:cNvPr id="4" name="Text Placeholder 3"/>
          <p:cNvSpPr>
            <a:spLocks noGrp="1"/>
          </p:cNvSpPr>
          <p:nvPr>
            <p:ph type="body" idx="4294967295"/>
          </p:nvPr>
        </p:nvSpPr>
        <p:spPr>
          <a:xfrm>
            <a:off x="0" y="1773238"/>
            <a:ext cx="4040188" cy="609600"/>
          </a:xfrm>
        </p:spPr>
        <p:txBody>
          <a:bodyPr/>
          <a:lstStyle/>
          <a:p>
            <a:r>
              <a:rPr lang="en-US" sz="2800" dirty="0">
                <a:solidFill>
                  <a:schemeClr val="accent6">
                    <a:lumMod val="40000"/>
                    <a:lumOff val="60000"/>
                  </a:schemeClr>
                </a:solidFill>
                <a:latin typeface="+mn-lt"/>
              </a:rPr>
              <a:t>Multi-instance Model</a:t>
            </a:r>
          </a:p>
        </p:txBody>
      </p:sp>
      <p:sp>
        <p:nvSpPr>
          <p:cNvPr id="5" name="Text Placeholder 4"/>
          <p:cNvSpPr>
            <a:spLocks noGrp="1"/>
          </p:cNvSpPr>
          <p:nvPr>
            <p:ph type="body" sz="quarter" idx="4294967295"/>
          </p:nvPr>
        </p:nvSpPr>
        <p:spPr>
          <a:xfrm>
            <a:off x="5102225" y="1782763"/>
            <a:ext cx="4041775" cy="609600"/>
          </a:xfrm>
        </p:spPr>
        <p:txBody>
          <a:bodyPr/>
          <a:lstStyle/>
          <a:p>
            <a:r>
              <a:rPr lang="en-US" sz="2800" dirty="0">
                <a:solidFill>
                  <a:schemeClr val="accent6">
                    <a:lumMod val="40000"/>
                    <a:lumOff val="60000"/>
                  </a:schemeClr>
                </a:solidFill>
                <a:latin typeface="+mn-lt"/>
              </a:rPr>
              <a:t>Multi-tenant Model</a:t>
            </a:r>
          </a:p>
        </p:txBody>
      </p:sp>
      <p:sp>
        <p:nvSpPr>
          <p:cNvPr id="6" name="Content Placeholder 5"/>
          <p:cNvSpPr>
            <a:spLocks noGrp="1"/>
          </p:cNvSpPr>
          <p:nvPr>
            <p:ph sz="quarter" idx="4294967295"/>
          </p:nvPr>
        </p:nvSpPr>
        <p:spPr>
          <a:xfrm>
            <a:off x="5102225" y="2579688"/>
            <a:ext cx="4041775"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196987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1763B6-4498-4BFD-B2C8-21C8A258E0FD}"/>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5149DCBD-BAAF-441A-8BCA-27EADD179190}"/>
              </a:ext>
            </a:extLst>
          </p:cNvPr>
          <p:cNvSpPr>
            <a:spLocks noGrp="1"/>
          </p:cNvSpPr>
          <p:nvPr>
            <p:ph idx="1"/>
          </p:nvPr>
        </p:nvSpPr>
        <p:spPr>
          <a:xfrm>
            <a:off x="323528" y="1196753"/>
            <a:ext cx="8568952" cy="720079"/>
          </a:xfrm>
        </p:spPr>
        <p:txBody>
          <a:bodyPr/>
          <a:lstStyle/>
          <a:p>
            <a:endParaRPr lang="en-SE" dirty="0"/>
          </a:p>
        </p:txBody>
      </p:sp>
      <p:pic>
        <p:nvPicPr>
          <p:cNvPr id="8" name="Picture 7">
            <a:extLst>
              <a:ext uri="{FF2B5EF4-FFF2-40B4-BE49-F238E27FC236}">
                <a16:creationId xmlns:a16="http://schemas.microsoft.com/office/drawing/2014/main" id="{879005D7-2B56-4BDE-A7A9-70A7E1B3F0A3}"/>
              </a:ext>
            </a:extLst>
          </p:cNvPr>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07703" y="188640"/>
            <a:ext cx="5418451" cy="6552728"/>
          </a:xfrm>
          <a:prstGeom prst="rect">
            <a:avLst/>
          </a:prstGeom>
          <a:solidFill>
            <a:sysClr val="window" lastClr="FFFFFF"/>
          </a:solidFill>
        </p:spPr>
      </p:pic>
    </p:spTree>
    <p:extLst>
      <p:ext uri="{BB962C8B-B14F-4D97-AF65-F5344CB8AC3E}">
        <p14:creationId xmlns:p14="http://schemas.microsoft.com/office/powerpoint/2010/main" val="59361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Relational Database Elements</a:t>
            </a:r>
          </a:p>
        </p:txBody>
      </p:sp>
      <p:graphicFrame>
        <p:nvGraphicFramePr>
          <p:cNvPr id="4" name="Diagram 3"/>
          <p:cNvGraphicFramePr/>
          <p:nvPr>
            <p:extLst>
              <p:ext uri="{D42A27DB-BD31-4B8C-83A1-F6EECF244321}">
                <p14:modId xmlns:p14="http://schemas.microsoft.com/office/powerpoint/2010/main" val="2618289851"/>
              </p:ext>
            </p:extLst>
          </p:nvPr>
        </p:nvGraphicFramePr>
        <p:xfrm>
          <a:off x="315309" y="1581807"/>
          <a:ext cx="8789943" cy="3359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pic>
        <p:nvPicPr>
          <p:cNvPr id="9" name="Picture 3">
            <a:extLst>
              <a:ext uri="{FF2B5EF4-FFF2-40B4-BE49-F238E27FC236}">
                <a16:creationId xmlns:a16="http://schemas.microsoft.com/office/drawing/2014/main" id="{CF335AD3-C794-4308-9BAA-47A70685E4F6}"/>
              </a:ext>
            </a:extLst>
          </p:cNvPr>
          <p:cNvPicPr>
            <a:picLocks noChangeAspect="1"/>
          </p:cNvPicPr>
          <p:nvPr/>
        </p:nvPicPr>
        <p:blipFill rotWithShape="1">
          <a:blip r:embed="rId8"/>
          <a:srcRect l="20228" r="20308" b="13892"/>
          <a:stretch/>
        </p:blipFill>
        <p:spPr>
          <a:xfrm>
            <a:off x="1475656" y="4767506"/>
            <a:ext cx="6732704" cy="1953969"/>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80920" cy="868362"/>
          </a:xfrm>
        </p:spPr>
        <p:txBody>
          <a:bodyPr/>
          <a:lstStyle/>
          <a:p>
            <a:r>
              <a:rPr lang="en-US" dirty="0">
                <a:solidFill>
                  <a:schemeClr val="accent6">
                    <a:lumMod val="40000"/>
                    <a:lumOff val="60000"/>
                  </a:schemeClr>
                </a:solidFill>
              </a:rPr>
              <a:t>Cloud Security as a Service</a:t>
            </a:r>
          </a:p>
        </p:txBody>
      </p:sp>
      <p:sp>
        <p:nvSpPr>
          <p:cNvPr id="3" name="Content Placeholder 2"/>
          <p:cNvSpPr>
            <a:spLocks noGrp="1"/>
          </p:cNvSpPr>
          <p:nvPr>
            <p:ph idx="1"/>
          </p:nvPr>
        </p:nvSpPr>
        <p:spPr>
          <a:xfrm>
            <a:off x="76431" y="1196753"/>
            <a:ext cx="4711593" cy="5256584"/>
          </a:xfrm>
        </p:spPr>
        <p:txBody>
          <a:bodyPr>
            <a:normAutofit fontScale="55000" lnSpcReduction="20000"/>
          </a:bodyPr>
          <a:lstStyle/>
          <a:p>
            <a:pPr>
              <a:spcAft>
                <a:spcPts val="1200"/>
              </a:spcAft>
            </a:pPr>
            <a:r>
              <a:rPr lang="en-US" dirty="0">
                <a:latin typeface="+mn-lt"/>
              </a:rPr>
              <a:t>Cloud Security as a Service (</a:t>
            </a:r>
            <a:r>
              <a:rPr lang="en-US" dirty="0" err="1">
                <a:latin typeface="+mn-lt"/>
              </a:rPr>
              <a:t>SecaaS</a:t>
            </a:r>
            <a:r>
              <a:rPr lang="en-US" dirty="0">
                <a:latin typeface="+mn-lt"/>
              </a:rPr>
              <a:t>), is one type of SaaS offered by a CSP. </a:t>
            </a:r>
          </a:p>
          <a:p>
            <a:pPr lvl="1">
              <a:spcAft>
                <a:spcPts val="1200"/>
              </a:spcAft>
            </a:pPr>
            <a:r>
              <a:rPr lang="en-US" kern="1200" dirty="0">
                <a:latin typeface="Arial" pitchFamily="-107" charset="0"/>
              </a:rPr>
              <a:t>provision of security applications and services via the cloud either to cloud-based infrastructure and software, or from the cloud to the customers’ on-premise system</a:t>
            </a:r>
          </a:p>
          <a:p>
            <a:r>
              <a:rPr lang="en-US" dirty="0" err="1">
                <a:latin typeface="+mn-lt"/>
              </a:rPr>
              <a:t>SecaaS</a:t>
            </a:r>
            <a:r>
              <a:rPr lang="en-US" dirty="0">
                <a:latin typeface="+mn-lt"/>
              </a:rPr>
              <a:t> categories of service:</a:t>
            </a:r>
          </a:p>
          <a:p>
            <a:pPr lvl="2"/>
            <a:r>
              <a:rPr lang="en-US" dirty="0">
                <a:latin typeface="+mn-lt"/>
              </a:rPr>
              <a:t>Identity and access management</a:t>
            </a:r>
          </a:p>
          <a:p>
            <a:pPr lvl="2"/>
            <a:r>
              <a:rPr lang="en-US" dirty="0">
                <a:latin typeface="+mn-lt"/>
              </a:rPr>
              <a:t>Data loss prevention</a:t>
            </a:r>
          </a:p>
          <a:p>
            <a:pPr lvl="2"/>
            <a:r>
              <a:rPr lang="en-US" dirty="0">
                <a:latin typeface="+mn-lt"/>
              </a:rPr>
              <a:t>Web security</a:t>
            </a:r>
          </a:p>
          <a:p>
            <a:pPr lvl="2"/>
            <a:r>
              <a:rPr lang="en-US" dirty="0">
                <a:latin typeface="+mn-lt"/>
              </a:rPr>
              <a:t>E-mail security </a:t>
            </a:r>
          </a:p>
          <a:p>
            <a:pPr lvl="2"/>
            <a:r>
              <a:rPr lang="en-US" dirty="0">
                <a:latin typeface="+mn-lt"/>
              </a:rPr>
              <a:t>Security assessments </a:t>
            </a:r>
          </a:p>
          <a:p>
            <a:pPr lvl="2"/>
            <a:r>
              <a:rPr lang="en-US" dirty="0">
                <a:latin typeface="+mn-lt"/>
              </a:rPr>
              <a:t>Intrusion management</a:t>
            </a:r>
          </a:p>
          <a:p>
            <a:pPr lvl="2"/>
            <a:r>
              <a:rPr lang="en-US" dirty="0">
                <a:latin typeface="+mn-lt"/>
              </a:rPr>
              <a:t>Security information and event management</a:t>
            </a:r>
          </a:p>
          <a:p>
            <a:pPr lvl="2"/>
            <a:r>
              <a:rPr lang="en-US" dirty="0">
                <a:latin typeface="+mn-lt"/>
              </a:rPr>
              <a:t>Encryption</a:t>
            </a:r>
          </a:p>
          <a:p>
            <a:pPr lvl="2"/>
            <a:r>
              <a:rPr lang="en-US" dirty="0">
                <a:latin typeface="+mn-lt"/>
              </a:rPr>
              <a:t>Business continuity and disaster recovery</a:t>
            </a:r>
          </a:p>
          <a:p>
            <a:pPr lvl="2"/>
            <a:r>
              <a:rPr lang="en-US" dirty="0">
                <a:latin typeface="+mn-lt"/>
              </a:rPr>
              <a:t>Network security</a:t>
            </a:r>
          </a:p>
        </p:txBody>
      </p:sp>
      <p:pic>
        <p:nvPicPr>
          <p:cNvPr id="4" name="Picture 3">
            <a:extLst>
              <a:ext uri="{FF2B5EF4-FFF2-40B4-BE49-F238E27FC236}">
                <a16:creationId xmlns:a16="http://schemas.microsoft.com/office/drawing/2014/main" id="{53E21F0E-1BFB-455E-82AF-17C6CB896B61}"/>
              </a:ext>
            </a:extLst>
          </p:cNvPr>
          <p:cNvPicPr>
            <a:picLocks noChangeAspect="1"/>
          </p:cNvPicPr>
          <p:nvPr/>
        </p:nvPicPr>
        <p:blipFill>
          <a:blip r:embed="rId3"/>
          <a:stretch>
            <a:fillRect/>
          </a:stretch>
        </p:blipFill>
        <p:spPr>
          <a:xfrm>
            <a:off x="4806099" y="1389385"/>
            <a:ext cx="4279545" cy="4871320"/>
          </a:xfrm>
          <a:prstGeom prst="rect">
            <a:avLst/>
          </a:prstGeom>
        </p:spPr>
      </p:pic>
    </p:spTree>
    <p:extLst>
      <p:ext uri="{BB962C8B-B14F-4D97-AF65-F5344CB8AC3E}">
        <p14:creationId xmlns:p14="http://schemas.microsoft.com/office/powerpoint/2010/main" val="185963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transition spd="slow">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260649"/>
            <a:ext cx="9144000" cy="1152128"/>
          </a:xfrm>
        </p:spPr>
        <p:txBody>
          <a:bodyPr wrap="square" numCol="1" anchorCtr="0" compatLnSpc="1">
            <a:prstTxWarp prst="textNoShape">
              <a:avLst/>
            </a:prstTxWarp>
            <a:noAutofit/>
          </a:bodyPr>
          <a:lstStyle/>
          <a:p>
            <a:pPr eaLnBrk="1" hangingPunct="1"/>
            <a:r>
              <a:rPr lang="en-US" sz="4800" dirty="0"/>
              <a:t>Structured Query Language </a:t>
            </a:r>
            <a:br>
              <a:rPr lang="en-US" sz="4800" dirty="0"/>
            </a:br>
            <a:r>
              <a:rPr lang="en-US" sz="4800" dirty="0"/>
              <a:t>(SQL)</a:t>
            </a:r>
          </a:p>
        </p:txBody>
      </p:sp>
      <p:sp>
        <p:nvSpPr>
          <p:cNvPr id="217091" name="Rectangle 3"/>
          <p:cNvSpPr>
            <a:spLocks noGrp="1" noChangeArrowheads="1"/>
          </p:cNvSpPr>
          <p:nvPr>
            <p:ph idx="1"/>
          </p:nvPr>
        </p:nvSpPr>
        <p:spPr>
          <a:xfrm>
            <a:off x="381000" y="1447800"/>
            <a:ext cx="8305800" cy="5410200"/>
          </a:xfrm>
        </p:spPr>
        <p:txBody>
          <a:bodyPr wrap="square" numCol="1" anchor="t" anchorCtr="0" compatLnSpc="1">
            <a:prstTxWarp prst="textNoShape">
              <a:avLst/>
            </a:prstTxWarp>
            <a:normAutofit/>
          </a:bodyPr>
          <a:lstStyle/>
          <a:p>
            <a:pPr marL="342900" lvl="1" indent="-342900" eaLnBrk="1" hangingPunct="1">
              <a:spcBef>
                <a:spcPts val="2000"/>
              </a:spcBef>
              <a:buClr>
                <a:schemeClr val="accent2"/>
              </a:buClr>
              <a:buFont typeface="Wingdings" pitchFamily="-110" charset="2"/>
              <a:buChar char=""/>
              <a:defRPr/>
            </a:pPr>
            <a:r>
              <a:rPr lang="en-US" sz="2400" dirty="0"/>
              <a:t>Standardized language to define schema, manipulate, and query data in a relational database. </a:t>
            </a:r>
          </a:p>
          <a:p>
            <a:pPr marL="342900" lvl="1" indent="-342900" eaLnBrk="1" hangingPunct="1">
              <a:spcBef>
                <a:spcPts val="2000"/>
              </a:spcBef>
              <a:buClr>
                <a:schemeClr val="accent2"/>
              </a:buClr>
              <a:buFont typeface="Wingdings" pitchFamily="-110" charset="2"/>
              <a:buChar char=""/>
              <a:defRPr/>
            </a:pPr>
            <a:r>
              <a:rPr lang="en-US" sz="2400" dirty="0"/>
              <a:t>Operations include: create, select, insert, update, join, delete…</a:t>
            </a:r>
          </a:p>
          <a:p>
            <a:pPr marL="342900" lvl="1" indent="-342900" eaLnBrk="1" hangingPunct="1">
              <a:spcBef>
                <a:spcPts val="2000"/>
              </a:spcBef>
              <a:buClr>
                <a:schemeClr val="accent2"/>
              </a:buClr>
              <a:buFont typeface="Wingdings" pitchFamily="-110" charset="2"/>
              <a:buChar char=""/>
              <a:defRPr/>
            </a:pPr>
            <a:r>
              <a:rPr lang="en-US" sz="2400" dirty="0"/>
              <a:t>Example: SELECT * FROM EMLPOYEE WHERE DID=‘15’</a:t>
            </a:r>
          </a:p>
          <a:p>
            <a:pPr marL="742950" lvl="2" indent="-342900">
              <a:spcBef>
                <a:spcPts val="2000"/>
              </a:spcBef>
              <a:buClr>
                <a:schemeClr val="accent2"/>
              </a:buClr>
              <a:buFont typeface="Wingdings" pitchFamily="-110" charset="2"/>
              <a:buChar char=""/>
              <a:defRPr/>
            </a:pPr>
            <a:r>
              <a:rPr lang="en-US" altLang="zh-CN" sz="2400" dirty="0"/>
              <a:t>return all tuples in EMPLOYEE table with attribute DID=‘15’</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 (</a:t>
            </a:r>
            <a:r>
              <a:rPr lang="en-US" dirty="0" err="1"/>
              <a:t>SQLi</a:t>
            </a:r>
            <a:r>
              <a:rPr lang="en-US" dirty="0"/>
              <a:t>)</a:t>
            </a: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1"/>
              </a:buClr>
              <a:buSzPct val="180000"/>
            </a:pPr>
            <a:r>
              <a:rPr lang="en-US" altLang="zh-CN" dirty="0"/>
              <a:t>Sends malicious SQL commands to the database</a:t>
            </a:r>
          </a:p>
          <a:p>
            <a:pPr>
              <a:buClr>
                <a:schemeClr val="accent1"/>
              </a:buClr>
              <a:buSzPct val="180000"/>
            </a:pPr>
            <a:endParaRPr lang="en-US" dirty="0"/>
          </a:p>
          <a:p>
            <a:pPr>
              <a:buClr>
                <a:schemeClr val="accent1"/>
              </a:buClr>
              <a:buSzPct val="180000"/>
            </a:pPr>
            <a:r>
              <a:rPr lang="en-US" dirty="0"/>
              <a:t>One of the most prevalent and dangerous network-based security threats</a:t>
            </a:r>
          </a:p>
          <a:p>
            <a:pPr>
              <a:buClr>
                <a:schemeClr val="accent1"/>
              </a:buClr>
              <a:buSzPct val="180000"/>
            </a:pPr>
            <a:endParaRPr lang="en-US" dirty="0"/>
          </a:p>
          <a:p>
            <a:pPr>
              <a:buClr>
                <a:schemeClr val="accent1"/>
              </a:buClr>
              <a:buSzPct val="180000"/>
            </a:pPr>
            <a:r>
              <a:rPr lang="en-US" dirty="0"/>
              <a:t>Designed to exploit the nature of Web application pages</a:t>
            </a:r>
          </a:p>
          <a:p>
            <a:pPr>
              <a:buClr>
                <a:schemeClr val="accent1"/>
              </a:buClr>
              <a:buSzPct val="180000"/>
            </a:pPr>
            <a:endParaRPr lang="en-US" dirty="0"/>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a:bodyPr>
          <a:lstStyle/>
          <a:p>
            <a:pPr>
              <a:buClr>
                <a:schemeClr val="accent1"/>
              </a:buClr>
              <a:buSzPct val="180000"/>
            </a:pPr>
            <a:r>
              <a:rPr lang="en-US" dirty="0"/>
              <a:t>Most common attack goal is bulk extraction of data</a:t>
            </a:r>
          </a:p>
          <a:p>
            <a:pPr>
              <a:buClr>
                <a:schemeClr val="accent1"/>
              </a:buClr>
              <a:buSzPct val="180000"/>
            </a:pPr>
            <a:endParaRPr lang="en-US" dirty="0"/>
          </a:p>
          <a:p>
            <a:pPr>
              <a:buClr>
                <a:schemeClr val="accent1"/>
              </a:buClr>
              <a:buSzPct val="180000"/>
            </a:pPr>
            <a:r>
              <a:rPr lang="en-US" altLang="zh-CN" dirty="0"/>
              <a:t>C</a:t>
            </a:r>
            <a:r>
              <a:rPr lang="en-US" dirty="0"/>
              <a:t>an also </a:t>
            </a:r>
          </a:p>
          <a:p>
            <a:pPr lvl="1">
              <a:buSzPct val="100000"/>
            </a:pPr>
            <a:r>
              <a:rPr lang="en-US" sz="1800" dirty="0"/>
              <a:t>Modify or delete data</a:t>
            </a:r>
          </a:p>
          <a:p>
            <a:pPr lvl="1">
              <a:buSzPct val="100000"/>
            </a:pPr>
            <a:r>
              <a:rPr lang="en-US" sz="1800" dirty="0"/>
              <a:t>Execute arbitrary operating system commands</a:t>
            </a:r>
          </a:p>
        </p:txBody>
      </p:sp>
      <p:sp>
        <p:nvSpPr>
          <p:cNvPr id="5" name="灯片编号占位符 4"/>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19736338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6" name="内容占位符 2"/>
          <p:cNvSpPr>
            <a:spLocks noGrp="1"/>
          </p:cNvSpPr>
          <p:nvPr>
            <p:ph idx="1"/>
          </p:nvPr>
        </p:nvSpPr>
        <p:spPr>
          <a:xfrm>
            <a:off x="65161" y="3576520"/>
            <a:ext cx="9187359" cy="3288971"/>
          </a:xfrm>
        </p:spPr>
        <p:txBody>
          <a:bodyPr>
            <a:normAutofit fontScale="92500" lnSpcReduction="20000"/>
          </a:bodyPr>
          <a:lstStyle/>
          <a:p>
            <a:r>
              <a:rPr lang="en-US" altLang="zh-CN" sz="2400" dirty="0">
                <a:solidFill>
                  <a:schemeClr val="tx1"/>
                </a:solidFill>
                <a:latin typeface="Arial" pitchFamily="-110" charset="0"/>
                <a:ea typeface="ＭＳ Ｐゴシック" pitchFamily="-110" charset="-128"/>
                <a:cs typeface="ＭＳ Ｐゴシック" pitchFamily="-110" charset="-128"/>
              </a:rPr>
              <a:t>This query works fine if the input $name = Bob</a:t>
            </a:r>
            <a:r>
              <a:rPr lang="zh-CN" altLang="en-US" sz="2400" dirty="0">
                <a:solidFill>
                  <a:schemeClr val="tx1"/>
                </a:solidFill>
                <a:latin typeface="Arial" pitchFamily="-110" charset="0"/>
                <a:ea typeface="ＭＳ Ｐゴシック" pitchFamily="-110" charset="-128"/>
                <a:cs typeface="ＭＳ Ｐゴシック" pitchFamily="-110" charset="-128"/>
              </a:rPr>
              <a:t>； </a:t>
            </a:r>
            <a:r>
              <a:rPr lang="en-US" altLang="zh-CN" sz="2400" dirty="0">
                <a:solidFill>
                  <a:schemeClr val="tx1"/>
                </a:solidFill>
                <a:latin typeface="Arial" pitchFamily="-110" charset="0"/>
                <a:ea typeface="ＭＳ Ｐゴシック" pitchFamily="-110" charset="-128"/>
                <a:cs typeface="ＭＳ Ｐゴシック" pitchFamily="-110" charset="-128"/>
              </a:rPr>
              <a:t>but if the input is $name = Bob'; drop table suppliers, then the query becomes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The database views this line as 2 separate SQL statements: first select all entries with name Bob, then delete the entire supplier table.</a:t>
            </a:r>
          </a:p>
          <a:p>
            <a:r>
              <a:rPr lang="en-US" altLang="zh-CN" sz="2400" dirty="0" err="1">
                <a:solidFill>
                  <a:schemeClr val="tx1"/>
                </a:solidFill>
                <a:latin typeface="Arial" pitchFamily="-110" charset="0"/>
                <a:ea typeface="ＭＳ Ｐゴシック" pitchFamily="-110" charset="-128"/>
                <a:cs typeface="ＭＳ Ｐゴシック" pitchFamily="-110" charset="-128"/>
              </a:rPr>
              <a:t>mysql_real_escape_string</a:t>
            </a:r>
            <a:r>
              <a:rPr lang="en-US" altLang="zh-CN" sz="2400" dirty="0">
                <a:solidFill>
                  <a:schemeClr val="tx1"/>
                </a:solidFill>
                <a:latin typeface="Arial" pitchFamily="-110" charset="0"/>
                <a:ea typeface="ＭＳ Ｐゴシック" pitchFamily="-110" charset="-128"/>
                <a:cs typeface="ＭＳ Ｐゴシック" pitchFamily="-110" charset="-128"/>
              </a:rPr>
              <a:t>() prepends backslashes to the some special characters, including \n, \r, \, ', "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Query becomes 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It looks for a database entry with name matching “Bob’; drop table suppliers”, and returns null.</a:t>
            </a:r>
          </a:p>
          <a:p>
            <a:r>
              <a:rPr lang="en-US" altLang="zh-CN" sz="2400" dirty="0">
                <a:solidFill>
                  <a:schemeClr val="tx1"/>
                </a:solidFill>
                <a:latin typeface="Arial" pitchFamily="-110" charset="0"/>
                <a:ea typeface="ＭＳ Ｐゴシック" pitchFamily="-110" charset="-128"/>
                <a:cs typeface="ＭＳ Ｐゴシック" pitchFamily="-110" charset="-128"/>
              </a:rPr>
              <a:t>Or, perform input validation:</a:t>
            </a:r>
          </a:p>
          <a:p>
            <a:pPr lvl="1"/>
            <a:r>
              <a:rPr lang="en-US" altLang="zh-CN" sz="1600" dirty="0">
                <a:solidFill>
                  <a:schemeClr val="tx1"/>
                </a:solidFill>
                <a:latin typeface="Arial" pitchFamily="-110" charset="0"/>
                <a:ea typeface="ＭＳ Ｐゴシック" pitchFamily="-110" charset="-128"/>
                <a:cs typeface="ＭＳ Ｐゴシック" pitchFamily="-110" charset="-128"/>
              </a:rPr>
              <a:t>die "The specified name contains illegal characters!“ unless ($name =~ /^\w+$/)</a:t>
            </a:r>
          </a:p>
          <a:p>
            <a:pPr lvl="1"/>
            <a:r>
              <a:rPr lang="en-US" altLang="zh-CN" sz="1600" dirty="0">
                <a:solidFill>
                  <a:schemeClr val="tx1"/>
                </a:solidFill>
                <a:latin typeface="Arial" pitchFamily="-110" charset="0"/>
                <a:ea typeface="ＭＳ Ｐゴシック" pitchFamily="-110" charset="-128"/>
                <a:cs typeface="ＭＳ Ｐゴシック" pitchFamily="-110" charset="-128"/>
              </a:rPr>
              <a:t>But this does not handle the name O’Connor</a:t>
            </a:r>
          </a:p>
        </p:txBody>
      </p:sp>
      <p:pic>
        <p:nvPicPr>
          <p:cNvPr id="3" name="图片 2">
            <a:extLst>
              <a:ext uri="{FF2B5EF4-FFF2-40B4-BE49-F238E27FC236}">
                <a16:creationId xmlns:a16="http://schemas.microsoft.com/office/drawing/2014/main" id="{8326C0EE-C45D-4E2B-82FF-747B59968173}"/>
              </a:ext>
            </a:extLst>
          </p:cNvPr>
          <p:cNvPicPr>
            <a:picLocks noChangeAspect="1"/>
          </p:cNvPicPr>
          <p:nvPr/>
        </p:nvPicPr>
        <p:blipFill>
          <a:blip r:embed="rId3"/>
          <a:stretch>
            <a:fillRect/>
          </a:stretch>
        </p:blipFill>
        <p:spPr>
          <a:xfrm>
            <a:off x="827584" y="120137"/>
            <a:ext cx="7796439" cy="3456384"/>
          </a:xfrm>
          <a:prstGeom prst="rect">
            <a:avLst/>
          </a:prstGeom>
        </p:spPr>
      </p:pic>
    </p:spTree>
    <p:extLst>
      <p:ext uri="{BB962C8B-B14F-4D97-AF65-F5344CB8AC3E}">
        <p14:creationId xmlns:p14="http://schemas.microsoft.com/office/powerpoint/2010/main" val="2572616495"/>
      </p:ext>
    </p:extLst>
  </p:cSld>
  <p:clrMapOvr>
    <a:masterClrMapping/>
  </p:clrMapOvr>
  <p:transition>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27827</TotalTime>
  <Words>17223</Words>
  <Application>Microsoft Office PowerPoint</Application>
  <PresentationFormat>On-screen Show (4:3)</PresentationFormat>
  <Paragraphs>1711</Paragraphs>
  <Slides>50</Slides>
  <Notes>45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50</vt:i4>
      </vt:variant>
    </vt:vector>
  </HeadingPairs>
  <TitlesOfParts>
    <vt:vector size="61" baseType="lpstr">
      <vt:lpstr>Gloria Hallelujah</vt:lpstr>
      <vt:lpstr>Arial</vt:lpstr>
      <vt:lpstr>Calibri</vt:lpstr>
      <vt:lpstr>Century Gothic</vt:lpstr>
      <vt:lpstr>Courier New</vt:lpstr>
      <vt:lpstr>Palatino Linotype</vt:lpstr>
      <vt:lpstr>Times</vt:lpstr>
      <vt:lpstr>Times New Roman</vt:lpstr>
      <vt:lpstr>Wingdings</vt:lpstr>
      <vt:lpstr>Executive</vt:lpstr>
      <vt:lpstr>1_Default Design</vt:lpstr>
      <vt:lpstr>Chapter 5</vt:lpstr>
      <vt:lpstr>Databases</vt:lpstr>
      <vt:lpstr>Relational Databases</vt:lpstr>
      <vt:lpstr>PowerPoint Presentation</vt:lpstr>
      <vt:lpstr>Relational Database Elements</vt:lpstr>
      <vt:lpstr>PowerPoint Presentation</vt:lpstr>
      <vt:lpstr>Structured Query Language  (SQL)</vt:lpstr>
      <vt:lpstr>SQL Injection Attacks (SQLi)</vt:lpstr>
      <vt:lpstr>PowerPoint Presentation</vt:lpstr>
      <vt:lpstr>SQLi is Application-Level Attack</vt:lpstr>
      <vt:lpstr>SQLi Countermeasures</vt:lpstr>
      <vt:lpstr>Database Access Control</vt:lpstr>
      <vt:lpstr>SQL Access Controls</vt:lpstr>
      <vt:lpstr>PowerPoint Presentation</vt:lpstr>
      <vt:lpstr>Quiz: </vt:lpstr>
      <vt:lpstr>Role-Based Access Control  (RBAC)</vt:lpstr>
      <vt:lpstr>PowerPoint Presentation</vt:lpstr>
      <vt:lpstr>Inference Attack Examples</vt:lpstr>
      <vt:lpstr>PowerPoint Presentation</vt:lpstr>
      <vt:lpstr>Solution</vt:lpstr>
      <vt:lpstr>Inference Detection</vt:lpstr>
      <vt:lpstr>Inference Detection</vt:lpstr>
      <vt:lpstr>Database Encryption</vt:lpstr>
      <vt:lpstr>PowerPoint Presentation</vt:lpstr>
      <vt:lpstr>Cloud Computing</vt:lpstr>
      <vt:lpstr>PowerPoint Presentation</vt:lpstr>
      <vt:lpstr>PowerPoint Presentation</vt:lpstr>
      <vt:lpstr>PowerPoint Presentation</vt:lpstr>
      <vt:lpstr>PowerPoint Presentation</vt:lpstr>
      <vt:lpstr>NIST Deployment Models</vt:lpstr>
      <vt:lpstr>Cloud Security</vt:lpstr>
      <vt:lpstr>Cloud Security  as a Service</vt:lpstr>
      <vt:lpstr>PowerPoint Presentation</vt:lpstr>
      <vt:lpstr>Summary</vt:lpstr>
      <vt:lpstr>Cloud Computing</vt:lpstr>
      <vt:lpstr>Cloud Service Models</vt:lpstr>
      <vt:lpstr>Cloud Service Models</vt:lpstr>
      <vt:lpstr>Deployment Models</vt:lpstr>
      <vt:lpstr>Deployment Models Comparison</vt:lpstr>
      <vt:lpstr>Cloud Computing Reference Architecture</vt:lpstr>
      <vt:lpstr>Actors in the Ref Architecture</vt:lpstr>
      <vt:lpstr>Interactions between Actors</vt:lpstr>
      <vt:lpstr>Security Issues for Cloud Computing</vt:lpstr>
      <vt:lpstr>Risks and  Countermeasures</vt:lpstr>
      <vt:lpstr>PowerPoint Presentation</vt:lpstr>
      <vt:lpstr>PowerPoint Presentation</vt:lpstr>
      <vt:lpstr>Data Protection  in the Cloud</vt:lpstr>
      <vt:lpstr>Data Protection  in the Cloud</vt:lpstr>
      <vt:lpstr>PowerPoint Presentation</vt:lpstr>
      <vt:lpstr>Cloud Security as a Service</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Zonghua Gu</cp:lastModifiedBy>
  <cp:revision>202</cp:revision>
  <dcterms:created xsi:type="dcterms:W3CDTF">2014-08-18T18:16:43Z</dcterms:created>
  <dcterms:modified xsi:type="dcterms:W3CDTF">2020-04-22T17:09:12Z</dcterms:modified>
  <cp:category/>
</cp:coreProperties>
</file>